
<file path=[Content_Types].xml><?xml version="1.0" encoding="utf-8"?>
<Types xmlns="http://schemas.openxmlformats.org/package/2006/content-types"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drawings/drawing7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drawings/drawing8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drawings/drawing9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drawings/drawing10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drawings/drawing1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265" r:id="rId2"/>
    <p:sldId id="652" r:id="rId3"/>
    <p:sldId id="654" r:id="rId4"/>
    <p:sldId id="655" r:id="rId5"/>
    <p:sldId id="656" r:id="rId6"/>
    <p:sldId id="657" r:id="rId7"/>
    <p:sldId id="663" r:id="rId8"/>
    <p:sldId id="664" r:id="rId9"/>
    <p:sldId id="662" r:id="rId10"/>
    <p:sldId id="658" r:id="rId11"/>
    <p:sldId id="659" r:id="rId12"/>
    <p:sldId id="661" r:id="rId13"/>
    <p:sldId id="660" r:id="rId14"/>
    <p:sldId id="653" r:id="rId15"/>
    <p:sldId id="614" r:id="rId16"/>
    <p:sldId id="608" r:id="rId17"/>
    <p:sldId id="605" r:id="rId18"/>
  </p:sldIdLst>
  <p:sldSz cx="9144000" cy="6858000" type="screen4x3"/>
  <p:notesSz cx="6645275" cy="97758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33FF"/>
    <a:srgbClr val="CC00CC"/>
    <a:srgbClr val="FF3300"/>
    <a:srgbClr val="CCFFCC"/>
    <a:srgbClr val="FFFF99"/>
    <a:srgbClr val="FFCC99"/>
    <a:srgbClr val="CCFFFF"/>
    <a:srgbClr val="3333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3567" autoAdjust="0"/>
  </p:normalViewPr>
  <p:slideViewPr>
    <p:cSldViewPr>
      <p:cViewPr varScale="1">
        <p:scale>
          <a:sx n="62" d="100"/>
          <a:sy n="62" d="100"/>
        </p:scale>
        <p:origin x="149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2"/>
    </p:cViewPr>
  </p:sorterViewPr>
  <p:notesViewPr>
    <p:cSldViewPr>
      <p:cViewPr varScale="1">
        <p:scale>
          <a:sx n="82" d="100"/>
          <a:sy n="82" d="100"/>
        </p:scale>
        <p:origin x="4008" y="72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5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0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joach\Documents\Eigene%20Dateien%20(Joachim)\Dokumente\BZ_WirtGro&#223;b_21\Ausw_TBN_BF_RF_ABL_NBL_BZ_AB_2021_9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83673007525914E-2"/>
          <c:y val="0.14216134104757591"/>
          <c:w val="0.8578125673111151"/>
          <c:h val="0.7096721491622605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3333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3333FF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459-4A2B-A9F9-67E3D78BC710}"/>
              </c:ext>
            </c:extLst>
          </c:dPt>
          <c:dLbls>
            <c:dLbl>
              <c:idx val="10"/>
              <c:layout>
                <c:manualLayout>
                  <c:x val="-2.9394882050142578E-2"/>
                  <c:y val="-4.341397964328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Tabelle1!$B$2:$L$2</c:f>
              <c:numCache>
                <c:formatCode>0</c:formatCode>
                <c:ptCount val="11"/>
                <c:pt idx="0">
                  <c:v>107.97048904466899</c:v>
                </c:pt>
                <c:pt idx="1">
                  <c:v>106.73052534599699</c:v>
                </c:pt>
                <c:pt idx="2">
                  <c:v>107.935779223902</c:v>
                </c:pt>
                <c:pt idx="3">
                  <c:v>110.297068252304</c:v>
                </c:pt>
                <c:pt idx="4">
                  <c:v>111.12051871584499</c:v>
                </c:pt>
                <c:pt idx="5">
                  <c:v>112.64993656528</c:v>
                </c:pt>
                <c:pt idx="6">
                  <c:v>105.205665757677</c:v>
                </c:pt>
                <c:pt idx="7">
                  <c:v>106.976205584515</c:v>
                </c:pt>
                <c:pt idx="8">
                  <c:v>111.25129914584301</c:v>
                </c:pt>
                <c:pt idx="9">
                  <c:v>109.960755237901</c:v>
                </c:pt>
                <c:pt idx="10">
                  <c:v>109.0098242873933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9-4A2B-A9F9-67E3D78BC710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A459-4A2B-A9F9-67E3D78BC710}"/>
              </c:ext>
            </c:extLst>
          </c:dPt>
          <c:dLbls>
            <c:dLbl>
              <c:idx val="10"/>
              <c:layout>
                <c:manualLayout>
                  <c:x val="-2.9394882050142578E-2"/>
                  <c:y val="-4.6127353370992968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Tabelle1!$B$3:$L$3</c:f>
              <c:numCache>
                <c:formatCode>0</c:formatCode>
                <c:ptCount val="11"/>
                <c:pt idx="0">
                  <c:v>285.479292083742</c:v>
                </c:pt>
                <c:pt idx="1">
                  <c:v>283.10689507032299</c:v>
                </c:pt>
                <c:pt idx="2">
                  <c:v>287.66571989940599</c:v>
                </c:pt>
                <c:pt idx="3">
                  <c:v>282.95882140942598</c:v>
                </c:pt>
                <c:pt idx="4">
                  <c:v>275.29614736681799</c:v>
                </c:pt>
                <c:pt idx="5">
                  <c:v>278.81236087212801</c:v>
                </c:pt>
                <c:pt idx="6">
                  <c:v>290.430040245253</c:v>
                </c:pt>
                <c:pt idx="7">
                  <c:v>290.73089104495102</c:v>
                </c:pt>
                <c:pt idx="8">
                  <c:v>292.15836048576301</c:v>
                </c:pt>
                <c:pt idx="9">
                  <c:v>311.969470046975</c:v>
                </c:pt>
                <c:pt idx="10">
                  <c:v>287.86079985247841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9-4A2B-A9F9-67E3D78BC710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A459-4A2B-A9F9-67E3D78BC710}"/>
              </c:ext>
            </c:extLst>
          </c:dPt>
          <c:dLbls>
            <c:dLbl>
              <c:idx val="10"/>
              <c:layout>
                <c:manualLayout>
                  <c:x val="-6.3596567412830915E-2"/>
                  <c:y val="-6.175222672694721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459-4A2B-A9F9-67E3D78BC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Tabelle1!$B$4:$L$4</c:f>
              <c:numCache>
                <c:formatCode>#,##0_);\(#,##0\)</c:formatCode>
                <c:ptCount val="11"/>
                <c:pt idx="0">
                  <c:v>1253.0121052839099</c:v>
                </c:pt>
                <c:pt idx="1">
                  <c:v>1228.21642997499</c:v>
                </c:pt>
                <c:pt idx="2">
                  <c:v>1247.6202120095199</c:v>
                </c:pt>
                <c:pt idx="3">
                  <c:v>1308.41384417308</c:v>
                </c:pt>
                <c:pt idx="4">
                  <c:v>1283.3798258239599</c:v>
                </c:pt>
                <c:pt idx="5">
                  <c:v>1267.6241791186001</c:v>
                </c:pt>
                <c:pt idx="6">
                  <c:v>1227.59821287555</c:v>
                </c:pt>
                <c:pt idx="7">
                  <c:v>1240.1302909077201</c:v>
                </c:pt>
                <c:pt idx="8">
                  <c:v>1270.0554331804799</c:v>
                </c:pt>
                <c:pt idx="9">
                  <c:v>1024.7170651379399</c:v>
                </c:pt>
                <c:pt idx="10" formatCode="0">
                  <c:v>1235.076759848575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59-4A2B-A9F9-67E3D78BC710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459-4A2B-A9F9-67E3D78BC710}"/>
              </c:ext>
            </c:extLst>
          </c:dPt>
          <c:dLbls>
            <c:dLbl>
              <c:idx val="10"/>
              <c:layout>
                <c:manualLayout>
                  <c:x val="-2.962376608360388E-2"/>
                  <c:y val="-4.5472084298325825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Tabelle1!$B$5:$L$5</c:f>
              <c:numCache>
                <c:formatCode>0</c:formatCode>
                <c:ptCount val="11"/>
                <c:pt idx="0">
                  <c:v>463.03155398482994</c:v>
                </c:pt>
                <c:pt idx="1">
                  <c:v>458.4019861899518</c:v>
                </c:pt>
                <c:pt idx="2">
                  <c:v>478.88334962778544</c:v>
                </c:pt>
                <c:pt idx="3">
                  <c:v>473.93296797844192</c:v>
                </c:pt>
                <c:pt idx="4">
                  <c:v>473.81108963323334</c:v>
                </c:pt>
                <c:pt idx="5">
                  <c:v>468.5822032152152</c:v>
                </c:pt>
                <c:pt idx="6">
                  <c:v>453.70883594840166</c:v>
                </c:pt>
                <c:pt idx="7">
                  <c:v>473.94161805063072</c:v>
                </c:pt>
                <c:pt idx="8">
                  <c:v>479.94030310538989</c:v>
                </c:pt>
                <c:pt idx="9">
                  <c:v>417.13763311029334</c:v>
                </c:pt>
                <c:pt idx="10">
                  <c:v>464.13715408441732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59-4A2B-A9F9-67E3D78BC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15152"/>
        <c:axId val="47217648"/>
      </c:lineChart>
      <c:dateAx>
        <c:axId val="4721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7648"/>
        <c:crosses val="autoZero"/>
        <c:auto val="0"/>
        <c:lblOffset val="100"/>
        <c:baseTimeUnit val="days"/>
      </c:dateAx>
      <c:valAx>
        <c:axId val="472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aseline="0" dirty="0"/>
                  <a:t>ha</a:t>
                </a:r>
              </a:p>
            </c:rich>
          </c:tx>
          <c:layout>
            <c:manualLayout>
              <c:xMode val="edge"/>
              <c:yMode val="edge"/>
              <c:x val="2.8021320676303453E-2"/>
              <c:y val="0.157972589731160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51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4588183512489542"/>
          <c:y val="0.35431118065395123"/>
          <c:w val="0.46117741032889348"/>
          <c:h val="6.0182996156892356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HE</a:t>
            </a:r>
            <a:r>
              <a:rPr lang="de-DE" baseline="0"/>
              <a:t> ABL 11-20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E2E-4FCE-AEA6-FEF0DA58207F}"/>
              </c:ext>
            </c:extLst>
          </c:dPt>
          <c:dPt>
            <c:idx val="1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E2E-4FCE-AEA6-FEF0DA58207F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E2E-4FCE-AEA6-FEF0DA58207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E2E-4FCE-AEA6-FEF0DA58207F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E2E-4FCE-AEA6-FEF0DA58207F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E2E-4FCE-AEA6-FEF0DA58207F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E2E-4FCE-AEA6-FEF0DA58207F}"/>
              </c:ext>
            </c:extLst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E2E-4FCE-AEA6-FEF0DA58207F}"/>
              </c:ext>
            </c:extLst>
          </c:dPt>
          <c:dLbls>
            <c:dLbl>
              <c:idx val="1"/>
              <c:layout>
                <c:manualLayout>
                  <c:x val="0.12910892388451445"/>
                  <c:y val="-0.101393073545416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2E-4FCE-AEA6-FEF0DA58207F}"/>
                </c:ext>
              </c:extLst>
            </c:dLbl>
            <c:dLbl>
              <c:idx val="2"/>
              <c:layout>
                <c:manualLayout>
                  <c:x val="0.10500371828521433"/>
                  <c:y val="-2.60686184728833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2E-4FCE-AEA6-FEF0DA58207F}"/>
                </c:ext>
              </c:extLst>
            </c:dLbl>
            <c:dLbl>
              <c:idx val="3"/>
              <c:layout>
                <c:manualLayout>
                  <c:x val="0.12236395450568679"/>
                  <c:y val="3.73774453808015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2E-4FCE-AEA6-FEF0DA58207F}"/>
                </c:ext>
              </c:extLst>
            </c:dLbl>
            <c:dLbl>
              <c:idx val="4"/>
              <c:layout>
                <c:manualLayout>
                  <c:x val="7.4466754155730522E-2"/>
                  <c:y val="5.58831849101161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2E-4FCE-AEA6-FEF0DA58207F}"/>
                </c:ext>
              </c:extLst>
            </c:dLbl>
            <c:dLbl>
              <c:idx val="5"/>
              <c:layout>
                <c:manualLayout>
                  <c:x val="1.6875984251968477E-2"/>
                  <c:y val="-1.213448263477054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2E-4FCE-AEA6-FEF0DA58207F}"/>
                </c:ext>
              </c:extLst>
            </c:dLbl>
            <c:dLbl>
              <c:idx val="6"/>
              <c:layout>
                <c:manualLayout>
                  <c:x val="8.8352799650043751E-2"/>
                  <c:y val="0.107410052937602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2E-4FCE-AEA6-FEF0DA58207F}"/>
                </c:ext>
              </c:extLst>
            </c:dLbl>
            <c:dLbl>
              <c:idx val="7"/>
              <c:layout>
                <c:manualLayout>
                  <c:x val="3.9051399825021871E-2"/>
                  <c:y val="0.118043266060279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2E-4FCE-AEA6-FEF0DA58207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'HE_JP AB 2011-2020_AFV_Ert_EZP'!$CB$15:$CB$22</c:f>
              <c:strCache>
                <c:ptCount val="8"/>
                <c:pt idx="0">
                  <c:v>Getreide, Körnermais</c:v>
                </c:pt>
                <c:pt idx="1">
                  <c:v>Öl-, Hülsenfrüchte, Faserpflanzen</c:v>
                </c:pt>
                <c:pt idx="2">
                  <c:v>Kartoffeln</c:v>
                </c:pt>
                <c:pt idx="3">
                  <c:v>Zuckerrüben</c:v>
                </c:pt>
                <c:pt idx="4">
                  <c:v>Silomais</c:v>
                </c:pt>
                <c:pt idx="5">
                  <c:v>Sonstiges Ackerfutter</c:v>
                </c:pt>
                <c:pt idx="6">
                  <c:v>Energiepfl., NaWaRo</c:v>
                </c:pt>
                <c:pt idx="7">
                  <c:v>Sonstige</c:v>
                </c:pt>
              </c:strCache>
            </c:strRef>
          </c:cat>
          <c:val>
            <c:numRef>
              <c:f>'HE_JP AB 2011-2020_AFV_Ert_EZP'!$CC$15:$CC$22</c:f>
              <c:numCache>
                <c:formatCode>0%</c:formatCode>
                <c:ptCount val="8"/>
                <c:pt idx="0">
                  <c:v>0.5748330327295148</c:v>
                </c:pt>
                <c:pt idx="1">
                  <c:v>0.12337915873513805</c:v>
                </c:pt>
                <c:pt idx="2">
                  <c:v>6.0668381459860178E-2</c:v>
                </c:pt>
                <c:pt idx="3">
                  <c:v>8.0132231756836564E-2</c:v>
                </c:pt>
                <c:pt idx="4">
                  <c:v>3.4307837334649795E-2</c:v>
                </c:pt>
                <c:pt idx="5">
                  <c:v>1.4110926753229733E-2</c:v>
                </c:pt>
                <c:pt idx="6">
                  <c:v>5.4509146726739455E-2</c:v>
                </c:pt>
                <c:pt idx="7">
                  <c:v>5.8059284504031396E-2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E2E-4FCE-AEA6-FEF0DA5820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aseline="0"/>
              <a:t>JP 11-20</a:t>
            </a:r>
            <a:endParaRPr lang="de-DE"/>
          </a:p>
        </c:rich>
      </c:tx>
      <c:layout>
        <c:manualLayout>
          <c:xMode val="edge"/>
          <c:yMode val="edge"/>
          <c:x val="0.58386111111111116"/>
          <c:y val="1.7391304347826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55F-4668-BF11-7B40C988F4E8}"/>
              </c:ext>
            </c:extLst>
          </c:dPt>
          <c:dPt>
            <c:idx val="1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5F-4668-BF11-7B40C988F4E8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5F-4668-BF11-7B40C988F4E8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55F-4668-BF11-7B40C988F4E8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55F-4668-BF11-7B40C988F4E8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55F-4668-BF11-7B40C988F4E8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55F-4668-BF11-7B40C988F4E8}"/>
              </c:ext>
            </c:extLst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55F-4668-BF11-7B40C988F4E8}"/>
              </c:ext>
            </c:extLst>
          </c:dPt>
          <c:dLbls>
            <c:dLbl>
              <c:idx val="2"/>
              <c:layout>
                <c:manualLayout>
                  <c:x val="4.9451006124234566E-3"/>
                  <c:y val="1.09109421667119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5F-4668-BF11-7B40C988F4E8}"/>
                </c:ext>
              </c:extLst>
            </c:dLbl>
            <c:dLbl>
              <c:idx val="3"/>
              <c:layout>
                <c:manualLayout>
                  <c:x val="3.8932633420822398E-3"/>
                  <c:y val="-9.5280115847588018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5F-4668-BF11-7B40C988F4E8}"/>
                </c:ext>
              </c:extLst>
            </c:dLbl>
            <c:dLbl>
              <c:idx val="4"/>
              <c:layout>
                <c:manualLayout>
                  <c:x val="3.7519685039370081E-3"/>
                  <c:y val="-2.196805140736691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5F-4668-BF11-7B40C988F4E8}"/>
                </c:ext>
              </c:extLst>
            </c:dLbl>
            <c:dLbl>
              <c:idx val="5"/>
              <c:layout>
                <c:manualLayout>
                  <c:x val="1.4662948381452318E-2"/>
                  <c:y val="2.128246900171935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5F-4668-BF11-7B40C988F4E8}"/>
                </c:ext>
              </c:extLst>
            </c:dLbl>
            <c:dLbl>
              <c:idx val="6"/>
              <c:layout>
                <c:manualLayout>
                  <c:x val="9.1533245844269469E-3"/>
                  <c:y val="4.132953208435125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55F-4668-BF11-7B40C988F4E8}"/>
                </c:ext>
              </c:extLst>
            </c:dLbl>
            <c:dLbl>
              <c:idx val="7"/>
              <c:layout>
                <c:manualLayout>
                  <c:x val="3.2077865266841595E-2"/>
                  <c:y val="-1.82677165354330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55F-4668-BF11-7B40C988F4E8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'HE_JP AB 2011-2020_AFV_Ert_EZP'!$CB$15:$CB$22</c:f>
              <c:strCache>
                <c:ptCount val="8"/>
                <c:pt idx="0">
                  <c:v>Getreide, Körnermais</c:v>
                </c:pt>
                <c:pt idx="1">
                  <c:v>Öl-, Hülsenfrüchte, Faserpflanzen</c:v>
                </c:pt>
                <c:pt idx="2">
                  <c:v>Kartoffeln</c:v>
                </c:pt>
                <c:pt idx="3">
                  <c:v>Zuckerrüben</c:v>
                </c:pt>
                <c:pt idx="4">
                  <c:v>Silomais</c:v>
                </c:pt>
                <c:pt idx="5">
                  <c:v>Sonstiges Ackerfutter</c:v>
                </c:pt>
                <c:pt idx="6">
                  <c:v>Energiepfl., NaWaRo</c:v>
                </c:pt>
                <c:pt idx="7">
                  <c:v>Sonstige</c:v>
                </c:pt>
              </c:strCache>
            </c:strRef>
          </c:cat>
          <c:val>
            <c:numRef>
              <c:f>'HE_JP AB 2011-2020_AFV_Ert_EZP'!$CE$15:$CE$22</c:f>
              <c:numCache>
                <c:formatCode>0%</c:formatCode>
                <c:ptCount val="8"/>
                <c:pt idx="0">
                  <c:v>0.60863104198209084</c:v>
                </c:pt>
                <c:pt idx="1">
                  <c:v>0.22647905670186597</c:v>
                </c:pt>
                <c:pt idx="2" formatCode="0.0%">
                  <c:v>1.7531857435789076E-2</c:v>
                </c:pt>
                <c:pt idx="3">
                  <c:v>3.254570922826612E-2</c:v>
                </c:pt>
                <c:pt idx="4">
                  <c:v>4.4411057121436712E-2</c:v>
                </c:pt>
                <c:pt idx="5">
                  <c:v>2.6999884159961723E-2</c:v>
                </c:pt>
                <c:pt idx="6">
                  <c:v>2.1123215988494325E-2</c:v>
                </c:pt>
                <c:pt idx="7">
                  <c:v>2.2278177382095109E-2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55F-4668-BF11-7B40C988F4E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02095094314545"/>
          <c:y val="0.1053764608933762"/>
          <c:w val="0.71189853185109797"/>
          <c:h val="0.76210883639545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'HE_JP AB 2011-2020_Ertr_Aufw'!$BP$106</c:f>
              <c:strCache>
                <c:ptCount val="1"/>
                <c:pt idx="0">
                  <c:v>HE ABL Ertr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3.2966222859972982E-3"/>
                  <c:y val="0.565215352265407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F6-4023-B213-D71393BDBE50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2011-2020_Ertr_Aufw'!$BQ$106:$CA$106</c:f>
              <c:numCache>
                <c:formatCode>0</c:formatCode>
                <c:ptCount val="11"/>
                <c:pt idx="0">
                  <c:v>2766.56625256199</c:v>
                </c:pt>
                <c:pt idx="1">
                  <c:v>2789.65186167715</c:v>
                </c:pt>
                <c:pt idx="2">
                  <c:v>3181.7043199136301</c:v>
                </c:pt>
                <c:pt idx="3">
                  <c:v>3034.0618661960998</c:v>
                </c:pt>
                <c:pt idx="4">
                  <c:v>2792.4450950845699</c:v>
                </c:pt>
                <c:pt idx="5">
                  <c:v>2753.7022442366201</c:v>
                </c:pt>
                <c:pt idx="6">
                  <c:v>2788.9752219285001</c:v>
                </c:pt>
                <c:pt idx="7">
                  <c:v>2737.4071271438902</c:v>
                </c:pt>
                <c:pt idx="8">
                  <c:v>2911.2524909909698</c:v>
                </c:pt>
                <c:pt idx="9">
                  <c:v>2976.3123691129199</c:v>
                </c:pt>
                <c:pt idx="10">
                  <c:v>2873.207884884634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F6-4023-B213-D71393BDBE50}"/>
            </c:ext>
          </c:extLst>
        </c:ser>
        <c:ser>
          <c:idx val="2"/>
          <c:order val="2"/>
          <c:tx>
            <c:strRef>
              <c:f>'HE_JP AB 2011-2020_Ertr_Aufw'!$BP$108</c:f>
              <c:strCache>
                <c:ptCount val="1"/>
                <c:pt idx="0">
                  <c:v>HE NBL Ertr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2.7328220021243747E-3"/>
                  <c:y val="0.2296211894263430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F6-4023-B213-D71393BDB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2011-2020_Ertr_Aufw'!$BQ$108:$CA$108</c:f>
              <c:numCache>
                <c:formatCode>0</c:formatCode>
                <c:ptCount val="11"/>
                <c:pt idx="0">
                  <c:v>1465.27867558405</c:v>
                </c:pt>
                <c:pt idx="1">
                  <c:v>1597.0215567866001</c:v>
                </c:pt>
                <c:pt idx="2">
                  <c:v>1961.5948199654499</c:v>
                </c:pt>
                <c:pt idx="3">
                  <c:v>1894.0416329241</c:v>
                </c:pt>
                <c:pt idx="4">
                  <c:v>1863.1121253405299</c:v>
                </c:pt>
                <c:pt idx="5">
                  <c:v>1678.3198626313999</c:v>
                </c:pt>
                <c:pt idx="6">
                  <c:v>1502.00578558491</c:v>
                </c:pt>
                <c:pt idx="7">
                  <c:v>1570.6146534274101</c:v>
                </c:pt>
                <c:pt idx="8">
                  <c:v>1491.0139028666199</c:v>
                </c:pt>
                <c:pt idx="9">
                  <c:v>1511.52011115407</c:v>
                </c:pt>
                <c:pt idx="10">
                  <c:v>1653.452312626514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F6-4023-B213-D71393BDBE50}"/>
            </c:ext>
          </c:extLst>
        </c:ser>
        <c:ser>
          <c:idx val="4"/>
          <c:order val="4"/>
          <c:tx>
            <c:strRef>
              <c:f>'HE_JP AB 2011-2020_Ertr_Aufw'!$BP$110</c:f>
              <c:strCache>
                <c:ptCount val="1"/>
                <c:pt idx="0">
                  <c:v>JP Ertr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2087475413109324E-16"/>
                  <c:y val="0.22031243569484976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317616838004502E-2"/>
                      <c:h val="4.92437475055583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DF6-4023-B213-D71393BDBE5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CC00CC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C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2011-2020_Ertr_Aufw'!$BQ$110:$CA$110</c:f>
              <c:numCache>
                <c:formatCode>0</c:formatCode>
                <c:ptCount val="11"/>
                <c:pt idx="0">
                  <c:v>1681.3617267571101</c:v>
                </c:pt>
                <c:pt idx="1">
                  <c:v>1887.3498546613901</c:v>
                </c:pt>
                <c:pt idx="2">
                  <c:v>2191.7302600521398</c:v>
                </c:pt>
                <c:pt idx="3">
                  <c:v>2251.1697648122799</c:v>
                </c:pt>
                <c:pt idx="4">
                  <c:v>2128.8585427873099</c:v>
                </c:pt>
                <c:pt idx="5">
                  <c:v>2010.6808553527501</c:v>
                </c:pt>
                <c:pt idx="6">
                  <c:v>1842.2573251648901</c:v>
                </c:pt>
                <c:pt idx="7">
                  <c:v>1830.992774345</c:v>
                </c:pt>
                <c:pt idx="8">
                  <c:v>1782.3030579797401</c:v>
                </c:pt>
                <c:pt idx="9">
                  <c:v>2137.32184165033</c:v>
                </c:pt>
                <c:pt idx="10">
                  <c:v>1974.402600356294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F6-4023-B213-D71393BDBE50}"/>
            </c:ext>
          </c:extLst>
        </c:ser>
        <c:ser>
          <c:idx val="6"/>
          <c:order val="6"/>
          <c:tx>
            <c:strRef>
              <c:f>'HE_JP AB 2011-2020_Ertr_Aufw'!$BP$112</c:f>
              <c:strCache>
                <c:ptCount val="1"/>
                <c:pt idx="0">
                  <c:v>HE u. JP Ertr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6.0294442881216725E-3"/>
                  <c:y val="0.21853773318542949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F6-4023-B213-D71393BDBE50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2011-2020_Ertr_Aufw'!$BQ$112:$CA$112</c:f>
              <c:numCache>
                <c:formatCode>0</c:formatCode>
                <c:ptCount val="11"/>
                <c:pt idx="0">
                  <c:v>2132.2918921392047</c:v>
                </c:pt>
                <c:pt idx="1">
                  <c:v>2230.7968657442343</c:v>
                </c:pt>
                <c:pt idx="2">
                  <c:v>2586.3858645887249</c:v>
                </c:pt>
                <c:pt idx="3">
                  <c:v>2529.2851660694787</c:v>
                </c:pt>
                <c:pt idx="4">
                  <c:v>2377.3804588234175</c:v>
                </c:pt>
                <c:pt idx="5">
                  <c:v>2279.2541885931951</c:v>
                </c:pt>
                <c:pt idx="6">
                  <c:v>2194.457923648969</c:v>
                </c:pt>
                <c:pt idx="7">
                  <c:v>2186.2895070381524</c:v>
                </c:pt>
                <c:pt idx="8">
                  <c:v>2232.0219987955516</c:v>
                </c:pt>
                <c:pt idx="9">
                  <c:v>2357.3982052037568</c:v>
                </c:pt>
                <c:pt idx="10">
                  <c:v>2310.5562070644692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F6-4023-B213-D71393BDB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510303"/>
        <c:axId val="72509887"/>
      </c:barChart>
      <c:lineChart>
        <c:grouping val="standard"/>
        <c:varyColors val="0"/>
        <c:ser>
          <c:idx val="1"/>
          <c:order val="1"/>
          <c:tx>
            <c:strRef>
              <c:f>'HE_JP AB 2011-2020_Ertr_Aufw'!$BP$107</c:f>
              <c:strCache>
                <c:ptCount val="1"/>
                <c:pt idx="0">
                  <c:v>HE ABL Aufw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1.3822776181670486E-2"/>
                  <c:y val="3.59424514965692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00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50624177791245E-2"/>
                      <c:h val="5.14388561507547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DF6-4023-B213-D71393BDB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2011-2020_Ertr_Aufw'!$BQ$107:$CA$107</c:f>
              <c:numCache>
                <c:formatCode>0%</c:formatCode>
                <c:ptCount val="11"/>
                <c:pt idx="0">
                  <c:v>0.73607367095962251</c:v>
                </c:pt>
                <c:pt idx="1">
                  <c:v>0.75844606269675607</c:v>
                </c:pt>
                <c:pt idx="2">
                  <c:v>0.69864378608486222</c:v>
                </c:pt>
                <c:pt idx="3">
                  <c:v>0.7491769313730654</c:v>
                </c:pt>
                <c:pt idx="4">
                  <c:v>0.79903925650490737</c:v>
                </c:pt>
                <c:pt idx="5">
                  <c:v>0.79901819986734779</c:v>
                </c:pt>
                <c:pt idx="6">
                  <c:v>0.78955129442641681</c:v>
                </c:pt>
                <c:pt idx="7">
                  <c:v>0.81363733995288001</c:v>
                </c:pt>
                <c:pt idx="8">
                  <c:v>0.79573199354380753</c:v>
                </c:pt>
                <c:pt idx="9">
                  <c:v>0.78766606406664996</c:v>
                </c:pt>
                <c:pt idx="10">
                  <c:v>0.77269845994763153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DF6-4023-B213-D71393BDBE50}"/>
            </c:ext>
          </c:extLst>
        </c:ser>
        <c:ser>
          <c:idx val="3"/>
          <c:order val="3"/>
          <c:tx>
            <c:strRef>
              <c:f>'HE_JP AB 2011-2020_Ertr_Aufw'!$BP$109</c:f>
              <c:strCache>
                <c:ptCount val="1"/>
                <c:pt idx="0">
                  <c:v>HE NBL Aufw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0"/>
                  <c:y val="-1.1133834165923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DF6-4023-B213-D71393BDB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2011-2020_Ertr_Aufw'!$BQ$109:$CA$109</c:f>
              <c:numCache>
                <c:formatCode>0%</c:formatCode>
                <c:ptCount val="11"/>
                <c:pt idx="0">
                  <c:v>0.76376238473780733</c:v>
                </c:pt>
                <c:pt idx="1">
                  <c:v>0.76941078414362452</c:v>
                </c:pt>
                <c:pt idx="2">
                  <c:v>0.66924298336979826</c:v>
                </c:pt>
                <c:pt idx="3">
                  <c:v>0.72650851594911692</c:v>
                </c:pt>
                <c:pt idx="4">
                  <c:v>0.74971371665758446</c:v>
                </c:pt>
                <c:pt idx="5">
                  <c:v>0.78017765220745849</c:v>
                </c:pt>
                <c:pt idx="6">
                  <c:v>0.80156074092322427</c:v>
                </c:pt>
                <c:pt idx="7">
                  <c:v>0.7967518136111521</c:v>
                </c:pt>
                <c:pt idx="8">
                  <c:v>0.81747733760770647</c:v>
                </c:pt>
                <c:pt idx="9">
                  <c:v>0.8106677247839148</c:v>
                </c:pt>
                <c:pt idx="10">
                  <c:v>0.76852736539913891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DF6-4023-B213-D71393BDBE50}"/>
            </c:ext>
          </c:extLst>
        </c:ser>
        <c:ser>
          <c:idx val="5"/>
          <c:order val="5"/>
          <c:tx>
            <c:strRef>
              <c:f>'HE_JP AB 2011-2020_Ertr_Aufw'!$BP$111</c:f>
              <c:strCache>
                <c:ptCount val="1"/>
                <c:pt idx="0">
                  <c:v> JP Aufw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6.5932445719945965E-3"/>
                  <c:y val="3.038792216480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DF6-4023-B213-D71393BDB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C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2011-2020_Ertr_Aufw'!$BQ$111:$CA$111</c:f>
              <c:numCache>
                <c:formatCode>0%</c:formatCode>
                <c:ptCount val="11"/>
                <c:pt idx="0">
                  <c:v>0.88949346207433855</c:v>
                </c:pt>
                <c:pt idx="1">
                  <c:v>0.87373235793923032</c:v>
                </c:pt>
                <c:pt idx="2">
                  <c:v>0.81395675162705483</c:v>
                </c:pt>
                <c:pt idx="3">
                  <c:v>0.84129235857666529</c:v>
                </c:pt>
                <c:pt idx="4">
                  <c:v>0.86847801413837133</c:v>
                </c:pt>
                <c:pt idx="5">
                  <c:v>0.92927168828346929</c:v>
                </c:pt>
                <c:pt idx="6">
                  <c:v>0.95129587769033885</c:v>
                </c:pt>
                <c:pt idx="7">
                  <c:v>0.92331090955572925</c:v>
                </c:pt>
                <c:pt idx="8">
                  <c:v>0.95079160612223057</c:v>
                </c:pt>
                <c:pt idx="9">
                  <c:v>0.92909894133249027</c:v>
                </c:pt>
                <c:pt idx="10">
                  <c:v>0.89707219673399197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DF6-4023-B213-D71393BDBE50}"/>
            </c:ext>
          </c:extLst>
        </c:ser>
        <c:ser>
          <c:idx val="7"/>
          <c:order val="7"/>
          <c:tx>
            <c:strRef>
              <c:f>'HE_JP AB 2011-2020_Ertr_Aufw'!$BP$113</c:f>
              <c:strCache>
                <c:ptCount val="1"/>
                <c:pt idx="0">
                  <c:v>HE u. JP Aufw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2.9207740051113546E-3"/>
                  <c:y val="-1.9484209790366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DF6-4023-B213-D71393BDB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2011-2020_Ertr_Aufw'!$BQ$5:$CA$5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2011-2020_Ertr_Aufw'!$BQ$113:$CA$113</c:f>
              <c:numCache>
                <c:formatCode>0%</c:formatCode>
                <c:ptCount val="11"/>
                <c:pt idx="0">
                  <c:v>0.77365812173008719</c:v>
                </c:pt>
                <c:pt idx="1">
                  <c:v>0.78706455539367748</c:v>
                </c:pt>
                <c:pt idx="2">
                  <c:v>0.72077025546160622</c:v>
                </c:pt>
                <c:pt idx="3">
                  <c:v>0.76657229380404457</c:v>
                </c:pt>
                <c:pt idx="4">
                  <c:v>0.80639929086099171</c:v>
                </c:pt>
                <c:pt idx="5">
                  <c:v>0.82672279479485367</c:v>
                </c:pt>
                <c:pt idx="6">
                  <c:v>0.82794128746462237</c:v>
                </c:pt>
                <c:pt idx="7">
                  <c:v>0.83655661271664805</c:v>
                </c:pt>
                <c:pt idx="8">
                  <c:v>0.83389032495416204</c:v>
                </c:pt>
                <c:pt idx="9">
                  <c:v>0.82714996971109478</c:v>
                </c:pt>
                <c:pt idx="10">
                  <c:v>0.80067255068917864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DF6-4023-B213-D71393BDB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0596432"/>
        <c:axId val="2040596848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€/ha LF</a:t>
                </a:r>
              </a:p>
            </c:rich>
          </c:tx>
          <c:layout>
            <c:manualLayout>
              <c:xMode val="edge"/>
              <c:yMode val="edge"/>
              <c:x val="3.6883622484313788E-2"/>
              <c:y val="0.244235387237838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valAx>
        <c:axId val="204059684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0596432"/>
        <c:crosses val="max"/>
        <c:crossBetween val="between"/>
      </c:valAx>
      <c:catAx>
        <c:axId val="204059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0596848"/>
        <c:crosses val="autoZero"/>
        <c:auto val="1"/>
        <c:lblAlgn val="ctr"/>
        <c:lblOffset val="100"/>
        <c:noMultiLvlLbl val="0"/>
      </c:cat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8354097727459147"/>
          <c:y val="0.34180286995979225"/>
          <c:w val="0.11645896398766144"/>
          <c:h val="0.579551941402485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60416791296695"/>
          <c:y val="8.9376137189135868E-2"/>
          <c:w val="0.72942319656504195"/>
          <c:h val="0.76210883639545068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2011-2020_Eink'!$BP$176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87B-4483-852F-24A164E5905B}"/>
              </c:ext>
            </c:extLst>
          </c:dPt>
          <c:dLbls>
            <c:dLbl>
              <c:idx val="10"/>
              <c:layout>
                <c:manualLayout>
                  <c:x val="2.7307329100185448E-2"/>
                  <c:y val="4.728275615261255E-2"/>
                </c:manualLayout>
              </c:layout>
              <c:tx>
                <c:rich>
                  <a:bodyPr/>
                  <a:lstStyle/>
                  <a:p>
                    <a:fld id="{9A6B81F0-008F-4201-83CF-1C606EAF6B71}" type="VALUE">
                      <a:rPr lang="en-US" sz="1100" baseline="0">
                        <a:solidFill>
                          <a:srgbClr val="0000CC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7B-4483-852F-24A164E59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2011-2020_Eink'!$BQ$176:$CA$176</c:f>
              <c:numCache>
                <c:formatCode>0</c:formatCode>
                <c:ptCount val="11"/>
                <c:pt idx="0">
                  <c:v>40949.77368801042</c:v>
                </c:pt>
                <c:pt idx="1">
                  <c:v>38723.324275480787</c:v>
                </c:pt>
                <c:pt idx="2">
                  <c:v>53266.488098443071</c:v>
                </c:pt>
                <c:pt idx="3">
                  <c:v>45753.249214483745</c:v>
                </c:pt>
                <c:pt idx="4">
                  <c:v>34098.836888433369</c:v>
                </c:pt>
                <c:pt idx="5">
                  <c:v>33931.49282205847</c:v>
                </c:pt>
                <c:pt idx="6">
                  <c:v>33640.699679395024</c:v>
                </c:pt>
                <c:pt idx="7">
                  <c:v>29820.038081737261</c:v>
                </c:pt>
                <c:pt idx="8">
                  <c:v>36080.663485306897</c:v>
                </c:pt>
                <c:pt idx="9">
                  <c:v>37344.261563120548</c:v>
                </c:pt>
                <c:pt idx="10">
                  <c:v>38360.882779646956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7B-4483-852F-24A164E5905B}"/>
            </c:ext>
          </c:extLst>
        </c:ser>
        <c:ser>
          <c:idx val="1"/>
          <c:order val="1"/>
          <c:tx>
            <c:strRef>
              <c:f>'HE_JP AB 2011-2020_Eink'!$BP$177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7B-4483-852F-24A164E5905B}"/>
              </c:ext>
            </c:extLst>
          </c:dPt>
          <c:dLbls>
            <c:dLbl>
              <c:idx val="10"/>
              <c:layout>
                <c:manualLayout>
                  <c:x val="2.7133670510968867E-2"/>
                  <c:y val="-2.3397772835439148E-3"/>
                </c:manualLayout>
              </c:layout>
              <c:tx>
                <c:rich>
                  <a:bodyPr/>
                  <a:lstStyle/>
                  <a:p>
                    <a:fld id="{3887F32C-963A-409A-9872-A8D294FDF28F}" type="VALUE">
                      <a:rPr lang="en-US" sz="1100" baseline="0">
                        <a:solidFill>
                          <a:srgbClr val="008000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447276157350027E-2"/>
                      <c:h val="5.07294542561871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87B-4483-852F-24A164E59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2011-2020_Eink'!$BQ$177:$CA$177</c:f>
              <c:numCache>
                <c:formatCode>0</c:formatCode>
                <c:ptCount val="11"/>
                <c:pt idx="0">
                  <c:v>40179.970858669112</c:v>
                </c:pt>
                <c:pt idx="1">
                  <c:v>39011.787667049131</c:v>
                </c:pt>
                <c:pt idx="2">
                  <c:v>70745.787932219202</c:v>
                </c:pt>
                <c:pt idx="3">
                  <c:v>49367.313285529926</c:v>
                </c:pt>
                <c:pt idx="4">
                  <c:v>46531.534906945541</c:v>
                </c:pt>
                <c:pt idx="5">
                  <c:v>38443.986669351776</c:v>
                </c:pt>
                <c:pt idx="6">
                  <c:v>37698.197395503215</c:v>
                </c:pt>
                <c:pt idx="7">
                  <c:v>37522.623237941596</c:v>
                </c:pt>
                <c:pt idx="8">
                  <c:v>31635.377290121382</c:v>
                </c:pt>
                <c:pt idx="9">
                  <c:v>34353.391571014785</c:v>
                </c:pt>
                <c:pt idx="10">
                  <c:v>42548.997081434572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87B-4483-852F-24A164E5905B}"/>
            </c:ext>
          </c:extLst>
        </c:ser>
        <c:ser>
          <c:idx val="2"/>
          <c:order val="2"/>
          <c:tx>
            <c:strRef>
              <c:f>'HE_JP AB 2011-2020_Eink'!$BP$178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87B-4483-852F-24A164E5905B}"/>
              </c:ext>
            </c:extLst>
          </c:dPt>
          <c:dLbls>
            <c:dLbl>
              <c:idx val="10"/>
              <c:layout>
                <c:manualLayout>
                  <c:x val="2.7089938724757078E-2"/>
                  <c:y val="-5.975792154647025E-2"/>
                </c:manualLayout>
              </c:layout>
              <c:tx>
                <c:rich>
                  <a:bodyPr/>
                  <a:lstStyle/>
                  <a:p>
                    <a:fld id="{45AF2B78-6109-4E7C-AF8B-9AEF9F254BD3}" type="VALUE">
                      <a:rPr lang="en-US" sz="1100" baseline="0">
                        <a:solidFill>
                          <a:srgbClr val="CC00CC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87B-4483-852F-24A164E59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2011-2020_Eink'!$BQ$178:$CA$178</c:f>
              <c:numCache>
                <c:formatCode>#,##0_);\(#,##0\)</c:formatCode>
                <c:ptCount val="11"/>
                <c:pt idx="0">
                  <c:v>38313.436446083811</c:v>
                </c:pt>
                <c:pt idx="1">
                  <c:v>42128.900397332814</c:v>
                </c:pt>
                <c:pt idx="2">
                  <c:v>61400.968623312045</c:v>
                </c:pt>
                <c:pt idx="3">
                  <c:v>54504.867814110039</c:v>
                </c:pt>
                <c:pt idx="4">
                  <c:v>47263.193629179928</c:v>
                </c:pt>
                <c:pt idx="5">
                  <c:v>41195.848979943534</c:v>
                </c:pt>
                <c:pt idx="6">
                  <c:v>35500.906260219315</c:v>
                </c:pt>
                <c:pt idx="7">
                  <c:v>38896.57497744415</c:v>
                </c:pt>
                <c:pt idx="8">
                  <c:v>35546.740122232419</c:v>
                </c:pt>
                <c:pt idx="9">
                  <c:v>42021.150830777398</c:v>
                </c:pt>
                <c:pt idx="10" formatCode="0">
                  <c:v>43677.25880806354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87B-4483-852F-24A164E5905B}"/>
            </c:ext>
          </c:extLst>
        </c:ser>
        <c:ser>
          <c:idx val="3"/>
          <c:order val="3"/>
          <c:tx>
            <c:strRef>
              <c:f>'HE_JP AB 2011-2020_Eink'!$BP$179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87B-4483-852F-24A164E5905B}"/>
              </c:ext>
            </c:extLst>
          </c:dPt>
          <c:dLbls>
            <c:dLbl>
              <c:idx val="10"/>
              <c:layout>
                <c:manualLayout>
                  <c:x val="2.7206245246254691E-2"/>
                  <c:y val="2.0740725253159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7B-4483-852F-24A164E59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2011-2020_Eink'!$BQ$179:$CA$179</c:f>
              <c:numCache>
                <c:formatCode>0</c:formatCode>
                <c:ptCount val="11"/>
                <c:pt idx="0">
                  <c:v>40037.383714041498</c:v>
                </c:pt>
                <c:pt idx="1">
                  <c:v>39726.336849944884</c:v>
                </c:pt>
                <c:pt idx="2">
                  <c:v>60071.346510533396</c:v>
                </c:pt>
                <c:pt idx="3">
                  <c:v>49021.376270576162</c:v>
                </c:pt>
                <c:pt idx="4">
                  <c:v>40827.368022150928</c:v>
                </c:pt>
                <c:pt idx="5">
                  <c:v>37049.005647998463</c:v>
                </c:pt>
                <c:pt idx="6">
                  <c:v>35215.219273684379</c:v>
                </c:pt>
                <c:pt idx="7">
                  <c:v>34333.163021055734</c:v>
                </c:pt>
                <c:pt idx="8">
                  <c:v>34788.600343985221</c:v>
                </c:pt>
                <c:pt idx="9">
                  <c:v>37854.443239878885</c:v>
                </c:pt>
                <c:pt idx="10">
                  <c:v>40892.424289384959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87B-4483-852F-24A164E59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€/AK</a:t>
                </a:r>
              </a:p>
            </c:rich>
          </c:tx>
          <c:layout>
            <c:manualLayout>
              <c:xMode val="edge"/>
              <c:yMode val="edge"/>
              <c:x val="5.697256928717323E-2"/>
              <c:y val="0.212202531744048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7828796266226838"/>
          <c:y val="8.8835683645773669E-2"/>
          <c:w val="0.10475345153957252"/>
          <c:h val="0.2233320334570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53649759588677"/>
          <c:y val="0.12346496940952922"/>
          <c:w val="0.74827493607000939"/>
          <c:h val="0.68434922419185207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2011-2020_Eink'!$BP$181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AB-4FEF-898A-30305F234DE7}"/>
              </c:ext>
            </c:extLst>
          </c:dPt>
          <c:dLbls>
            <c:dLbl>
              <c:idx val="10"/>
              <c:layout>
                <c:manualLayout>
                  <c:x val="3.5989717223650262E-2"/>
                  <c:y val="-8.88888888888888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AB-4FEF-898A-30305F234D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2011-2020_Eink'!$BQ$181:$CA$181</c:f>
              <c:numCache>
                <c:formatCode>0</c:formatCode>
                <c:ptCount val="11"/>
                <c:pt idx="0">
                  <c:v>22889.012673999998</c:v>
                </c:pt>
                <c:pt idx="1">
                  <c:v>20354.243985563044</c:v>
                </c:pt>
                <c:pt idx="2">
                  <c:v>35812.795392981978</c:v>
                </c:pt>
                <c:pt idx="3">
                  <c:v>28712.639440608462</c:v>
                </c:pt>
                <c:pt idx="4">
                  <c:v>17214.232909674934</c:v>
                </c:pt>
                <c:pt idx="5">
                  <c:v>17971.983824287156</c:v>
                </c:pt>
                <c:pt idx="6">
                  <c:v>19192.75049597388</c:v>
                </c:pt>
                <c:pt idx="7">
                  <c:v>15654.324512054754</c:v>
                </c:pt>
                <c:pt idx="8">
                  <c:v>21548.547867557256</c:v>
                </c:pt>
                <c:pt idx="9">
                  <c:v>22988.243971984051</c:v>
                </c:pt>
                <c:pt idx="10">
                  <c:v>22233.877507468551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AB-4FEF-898A-30305F234DE7}"/>
            </c:ext>
          </c:extLst>
        </c:ser>
        <c:ser>
          <c:idx val="1"/>
          <c:order val="1"/>
          <c:tx>
            <c:strRef>
              <c:f>'HE_JP AB 2011-2020_Eink'!$BP$182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8AB-4FEF-898A-30305F234DE7}"/>
              </c:ext>
            </c:extLst>
          </c:dPt>
          <c:dLbls>
            <c:dLbl>
              <c:idx val="10"/>
              <c:layout>
                <c:manualLayout>
                  <c:x val="4.11311053984574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AB-4FEF-898A-30305F234D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2011-2020_Eink'!$BQ$182:$CA$182</c:f>
              <c:numCache>
                <c:formatCode>0</c:formatCode>
                <c:ptCount val="11"/>
                <c:pt idx="0">
                  <c:v>7057.6593256294527</c:v>
                </c:pt>
                <c:pt idx="1">
                  <c:v>8818.415519024873</c:v>
                </c:pt>
                <c:pt idx="2">
                  <c:v>39546.698217463694</c:v>
                </c:pt>
                <c:pt idx="3">
                  <c:v>23449.724914280687</c:v>
                </c:pt>
                <c:pt idx="4">
                  <c:v>20558.893078033136</c:v>
                </c:pt>
                <c:pt idx="5">
                  <c:v>13755.227984182931</c:v>
                </c:pt>
                <c:pt idx="6">
                  <c:v>6005.855466413288</c:v>
                </c:pt>
                <c:pt idx="7">
                  <c:v>9564.7333347442509</c:v>
                </c:pt>
                <c:pt idx="8">
                  <c:v>3568.7280204356762</c:v>
                </c:pt>
                <c:pt idx="9">
                  <c:v>5513.8503540214597</c:v>
                </c:pt>
                <c:pt idx="10">
                  <c:v>13783.978621422944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8AB-4FEF-898A-30305F234DE7}"/>
            </c:ext>
          </c:extLst>
        </c:ser>
        <c:ser>
          <c:idx val="2"/>
          <c:order val="2"/>
          <c:tx>
            <c:strRef>
              <c:f>'HE_JP AB 2011-2020_Eink'!$BP$183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AB-4FEF-898A-30305F234DE7}"/>
              </c:ext>
            </c:extLst>
          </c:dPt>
          <c:dLbls>
            <c:dLbl>
              <c:idx val="10"/>
              <c:layout>
                <c:manualLayout>
                  <c:x val="3.7703513281919579E-2"/>
                  <c:y val="2.3703703703703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AB-4FEF-898A-30305F234D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CC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2011-2020_Eink'!$BQ$183:$CA$183</c:f>
              <c:numCache>
                <c:formatCode>0</c:formatCode>
                <c:ptCount val="11"/>
                <c:pt idx="0">
                  <c:v>10881.11695888364</c:v>
                </c:pt>
                <c:pt idx="1">
                  <c:v>15794.730125221911</c:v>
                </c:pt>
                <c:pt idx="2">
                  <c:v>34293.773779359755</c:v>
                </c:pt>
                <c:pt idx="3">
                  <c:v>29443.145779678947</c:v>
                </c:pt>
                <c:pt idx="4">
                  <c:v>23303.483329081901</c:v>
                </c:pt>
                <c:pt idx="5">
                  <c:v>17934.268260149922</c:v>
                </c:pt>
                <c:pt idx="6">
                  <c:v>12149.975001565736</c:v>
                </c:pt>
                <c:pt idx="7">
                  <c:v>13641.063869176338</c:v>
                </c:pt>
                <c:pt idx="8">
                  <c:v>9648.7099893425529</c:v>
                </c:pt>
                <c:pt idx="9">
                  <c:v>15947.204692944846</c:v>
                </c:pt>
                <c:pt idx="10">
                  <c:v>18303.747178540558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8AB-4FEF-898A-30305F234DE7}"/>
            </c:ext>
          </c:extLst>
        </c:ser>
        <c:ser>
          <c:idx val="3"/>
          <c:order val="3"/>
          <c:tx>
            <c:strRef>
              <c:f>'HE_JP AB 2011-2020_Eink'!$BP$184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8AB-4FEF-898A-30305F234DE7}"/>
              </c:ext>
            </c:extLst>
          </c:dPt>
          <c:dLbls>
            <c:dLbl>
              <c:idx val="10"/>
              <c:layout>
                <c:manualLayout>
                  <c:x val="3.7703513281919454E-2"/>
                  <c:y val="-8.88888888888888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8AB-4FEF-898A-30305F234D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2011-2020_Eink'!$BQ$5:$CA$5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2011-2020_Eink'!$BQ$184:$CA$184</c:f>
              <c:numCache>
                <c:formatCode>0</c:formatCode>
                <c:ptCount val="11"/>
                <c:pt idx="0">
                  <c:v>15494.247578478688</c:v>
                </c:pt>
                <c:pt idx="1">
                  <c:v>16083.545332592776</c:v>
                </c:pt>
                <c:pt idx="2">
                  <c:v>36338.26521448006</c:v>
                </c:pt>
                <c:pt idx="3">
                  <c:v>27538.13826462561</c:v>
                </c:pt>
                <c:pt idx="4">
                  <c:v>19723.129981866648</c:v>
                </c:pt>
                <c:pt idx="5">
                  <c:v>16892.974019716112</c:v>
                </c:pt>
                <c:pt idx="6">
                  <c:v>13809.692101319139</c:v>
                </c:pt>
                <c:pt idx="7">
                  <c:v>13546.705763166181</c:v>
                </c:pt>
                <c:pt idx="8">
                  <c:v>13614.752418469399</c:v>
                </c:pt>
                <c:pt idx="9">
                  <c:v>16428.722229743089</c:v>
                </c:pt>
                <c:pt idx="10">
                  <c:v>18947.017290445772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8AB-4FEF-898A-30305F234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€/AK</a:t>
                </a:r>
              </a:p>
            </c:rich>
          </c:tx>
          <c:layout>
            <c:manualLayout>
              <c:xMode val="edge"/>
              <c:yMode val="edge"/>
              <c:x val="4.176372554973045E-2"/>
              <c:y val="0.28271892680081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7871438306715499"/>
          <c:y val="0.16765680956547099"/>
          <c:w val="0.10586145240842323"/>
          <c:h val="0.21431601049868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82634396855972"/>
          <c:y val="7.1465306506205334E-2"/>
          <c:w val="0.72942319656504195"/>
          <c:h val="0.76210883639545068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2011-2020_FakE'!$BP$176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4C4-4E98-B4C9-4929E2658C02}"/>
              </c:ext>
            </c:extLst>
          </c:dPt>
          <c:dLbls>
            <c:dLbl>
              <c:idx val="10"/>
              <c:layout>
                <c:manualLayout>
                  <c:x val="2.6671514736707019E-2"/>
                  <c:y val="1.454870251974421E-2"/>
                </c:manualLayout>
              </c:layout>
              <c:tx>
                <c:rich>
                  <a:bodyPr/>
                  <a:lstStyle/>
                  <a:p>
                    <a:fld id="{9A6B81F0-008F-4201-83CF-1C606EAF6B71}" type="VALUE">
                      <a:rPr lang="en-US" sz="1100" baseline="0">
                        <a:solidFill>
                          <a:srgbClr val="0000CC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4C4-4E98-B4C9-4929E2658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2011-2020_FakE'!$BQ$176:$CA$176</c:f>
              <c:numCache>
                <c:formatCode>0%</c:formatCode>
                <c:ptCount val="11"/>
                <c:pt idx="0">
                  <c:v>0.95361257035411551</c:v>
                </c:pt>
                <c:pt idx="1">
                  <c:v>0.89229215636705406</c:v>
                </c:pt>
                <c:pt idx="2">
                  <c:v>1.1523160731544591</c:v>
                </c:pt>
                <c:pt idx="3">
                  <c:v>1.0139595853832863</c:v>
                </c:pt>
                <c:pt idx="4">
                  <c:v>0.82604989591578459</c:v>
                </c:pt>
                <c:pt idx="5">
                  <c:v>0.84397035695637401</c:v>
                </c:pt>
                <c:pt idx="6">
                  <c:v>0.83967780728413344</c:v>
                </c:pt>
                <c:pt idx="7">
                  <c:v>0.7745389836899309</c:v>
                </c:pt>
                <c:pt idx="8">
                  <c:v>0.87027433308004121</c:v>
                </c:pt>
                <c:pt idx="9">
                  <c:v>0.87557287761684743</c:v>
                </c:pt>
                <c:pt idx="10">
                  <c:v>0.90422646398020279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C4-4E98-B4C9-4929E2658C02}"/>
            </c:ext>
          </c:extLst>
        </c:ser>
        <c:ser>
          <c:idx val="1"/>
          <c:order val="1"/>
          <c:tx>
            <c:strRef>
              <c:f>'HE_JP AB 2011-2020_FakE'!$BP$177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C4-4E98-B4C9-4929E2658C02}"/>
              </c:ext>
            </c:extLst>
          </c:dPt>
          <c:dLbls>
            <c:dLbl>
              <c:idx val="10"/>
              <c:layout>
                <c:manualLayout>
                  <c:x val="2.7345756297490822E-2"/>
                  <c:y val="-2.0762974802557354E-2"/>
                </c:manualLayout>
              </c:layout>
              <c:tx>
                <c:rich>
                  <a:bodyPr/>
                  <a:lstStyle/>
                  <a:p>
                    <a:fld id="{3887F32C-963A-409A-9872-A8D294FDF28F}" type="VALUE">
                      <a:rPr lang="en-US" sz="1100" baseline="0">
                        <a:solidFill>
                          <a:srgbClr val="008000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4C4-4E98-B4C9-4929E2658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2011-2020_FakE'!$BQ$177:$CA$177</c:f>
              <c:numCache>
                <c:formatCode>0%</c:formatCode>
                <c:ptCount val="11"/>
                <c:pt idx="0">
                  <c:v>1.1557009540875751</c:v>
                </c:pt>
                <c:pt idx="1">
                  <c:v>1.1499966931480465</c:v>
                </c:pt>
                <c:pt idx="2">
                  <c:v>1.6650344716587708</c:v>
                </c:pt>
                <c:pt idx="3">
                  <c:v>1.4322557610749764</c:v>
                </c:pt>
                <c:pt idx="4">
                  <c:v>1.3124594057031276</c:v>
                </c:pt>
                <c:pt idx="5">
                  <c:v>1.1436793564405696</c:v>
                </c:pt>
                <c:pt idx="6">
                  <c:v>1.0126676826367313</c:v>
                </c:pt>
                <c:pt idx="7">
                  <c:v>1.0349714147239679</c:v>
                </c:pt>
                <c:pt idx="8">
                  <c:v>0.9216025064404153</c:v>
                </c:pt>
                <c:pt idx="9">
                  <c:v>0.94917890056524823</c:v>
                </c:pt>
                <c:pt idx="10">
                  <c:v>1.177754714647943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C4-4E98-B4C9-4929E2658C02}"/>
            </c:ext>
          </c:extLst>
        </c:ser>
        <c:ser>
          <c:idx val="2"/>
          <c:order val="2"/>
          <c:tx>
            <c:strRef>
              <c:f>'HE_JP AB 2011-2020_FakE'!$BP$178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C4-4E98-B4C9-4929E2658C02}"/>
              </c:ext>
            </c:extLst>
          </c:dPt>
          <c:dLbls>
            <c:dLbl>
              <c:idx val="10"/>
              <c:layout>
                <c:manualLayout>
                  <c:x val="2.7126990247110894E-2"/>
                  <c:y val="-5.9481948100789774E-3"/>
                </c:manualLayout>
              </c:layout>
              <c:tx>
                <c:rich>
                  <a:bodyPr/>
                  <a:lstStyle/>
                  <a:p>
                    <a:fld id="{45AF2B78-6109-4E7C-AF8B-9AEF9F254BD3}" type="VALUE">
                      <a:rPr lang="en-US" sz="1100" baseline="0">
                        <a:solidFill>
                          <a:srgbClr val="CC00CC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4C4-4E98-B4C9-4929E2658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2011-2020_FakE'!$BQ$178:$CA$178</c:f>
              <c:numCache>
                <c:formatCode>0%</c:formatCode>
                <c:ptCount val="11"/>
                <c:pt idx="0">
                  <c:v>1.0810900241752963</c:v>
                </c:pt>
                <c:pt idx="1">
                  <c:v>1.1258894350711912</c:v>
                </c:pt>
                <c:pt idx="2">
                  <c:v>1.3575533223141856</c:v>
                </c:pt>
                <c:pt idx="3">
                  <c:v>1.2433243189218028</c:v>
                </c:pt>
                <c:pt idx="4">
                  <c:v>1.1406222310313865</c:v>
                </c:pt>
                <c:pt idx="5">
                  <c:v>1.0263547585893329</c:v>
                </c:pt>
                <c:pt idx="6">
                  <c:v>0.91887736505327755</c:v>
                </c:pt>
                <c:pt idx="7">
                  <c:v>0.9502622133493398</c:v>
                </c:pt>
                <c:pt idx="8">
                  <c:v>0.89015748741301748</c:v>
                </c:pt>
                <c:pt idx="9">
                  <c:v>0.95474714753906498</c:v>
                </c:pt>
                <c:pt idx="10">
                  <c:v>1.0688878303457894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4C4-4E98-B4C9-4929E2658C02}"/>
            </c:ext>
          </c:extLst>
        </c:ser>
        <c:ser>
          <c:idx val="3"/>
          <c:order val="3"/>
          <c:tx>
            <c:strRef>
              <c:f>'HE_JP AB 2011-2020_FakE'!$BP$179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4C4-4E98-B4C9-4929E2658C02}"/>
              </c:ext>
            </c:extLst>
          </c:dPt>
          <c:dLbls>
            <c:dLbl>
              <c:idx val="10"/>
              <c:layout>
                <c:manualLayout>
                  <c:x val="2.729106478489584E-2"/>
                  <c:y val="1.4770355396765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C4-4E98-B4C9-4929E2658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2011-2020_FakE'!$BQ$179:$CA$179</c:f>
              <c:numCache>
                <c:formatCode>0%</c:formatCode>
                <c:ptCount val="11"/>
                <c:pt idx="0">
                  <c:v>1.0410570440850044</c:v>
                </c:pt>
                <c:pt idx="1">
                  <c:v>1.0235673211975265</c:v>
                </c:pt>
                <c:pt idx="2">
                  <c:v>1.3424114701667209</c:v>
                </c:pt>
                <c:pt idx="3">
                  <c:v>1.1837710164790831</c:v>
                </c:pt>
                <c:pt idx="4">
                  <c:v>1.034311781500213</c:v>
                </c:pt>
                <c:pt idx="5">
                  <c:v>0.96948896853714772</c:v>
                </c:pt>
                <c:pt idx="6">
                  <c:v>0.90677761782746436</c:v>
                </c:pt>
                <c:pt idx="7">
                  <c:v>0.89002804317188844</c:v>
                </c:pt>
                <c:pt idx="8">
                  <c:v>0.8890069730367135</c:v>
                </c:pt>
                <c:pt idx="9">
                  <c:v>0.91694901287183672</c:v>
                </c:pt>
                <c:pt idx="10">
                  <c:v>1.01973692488736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4C4-4E98-B4C9-4929E2658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7098243469388403"/>
          <c:y val="0.49054954870251977"/>
          <c:w val="0.11261011152762151"/>
          <c:h val="0.32040052651372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02262345159048"/>
          <c:y val="7.0725812970322974E-2"/>
          <c:w val="0.7505872022407456"/>
          <c:h val="0.76210883639545068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2011-2020_FakE'!$BP$181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2D-4164-B115-31697D42E6A5}"/>
              </c:ext>
            </c:extLst>
          </c:dPt>
          <c:dLbls>
            <c:dLbl>
              <c:idx val="10"/>
              <c:layout>
                <c:manualLayout>
                  <c:x val="3.256003256003244E-2"/>
                  <c:y val="6.8148148148148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2D-4164-B115-31697D42E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2011-2020_FakE'!$BQ$181:$CA$181</c:f>
              <c:numCache>
                <c:formatCode>0%</c:formatCode>
                <c:ptCount val="11"/>
                <c:pt idx="0">
                  <c:v>0.6363223968623728</c:v>
                </c:pt>
                <c:pt idx="1">
                  <c:v>0.58134027119637599</c:v>
                </c:pt>
                <c:pt idx="2">
                  <c:v>0.85254332022223001</c:v>
                </c:pt>
                <c:pt idx="3">
                  <c:v>0.72776340442301035</c:v>
                </c:pt>
                <c:pt idx="4">
                  <c:v>0.54220618585492897</c:v>
                </c:pt>
                <c:pt idx="5">
                  <c:v>0.57191945173146252</c:v>
                </c:pt>
                <c:pt idx="6">
                  <c:v>0.58422444351659963</c:v>
                </c:pt>
                <c:pt idx="7">
                  <c:v>0.52322518739097745</c:v>
                </c:pt>
                <c:pt idx="8">
                  <c:v>0.62260796872283053</c:v>
                </c:pt>
                <c:pt idx="9">
                  <c:v>0.63450416280865352</c:v>
                </c:pt>
                <c:pt idx="10">
                  <c:v>0.62766567927294414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2D-4164-B115-31697D42E6A5}"/>
            </c:ext>
          </c:extLst>
        </c:ser>
        <c:ser>
          <c:idx val="1"/>
          <c:order val="1"/>
          <c:tx>
            <c:strRef>
              <c:f>'HE_JP AB 2011-2020_FakE'!$BP$182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1D2D-4164-B115-31697D42E6A5}"/>
              </c:ext>
            </c:extLst>
          </c:dPt>
          <c:dLbls>
            <c:dLbl>
              <c:idx val="10"/>
              <c:layout>
                <c:manualLayout>
                  <c:x val="3.5816035816035693E-2"/>
                  <c:y val="3.2592592592592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2D-4164-B115-31697D42E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2011-2020_FakE'!$BQ$182:$CA$182</c:f>
              <c:numCache>
                <c:formatCode>0%</c:formatCode>
                <c:ptCount val="11"/>
                <c:pt idx="0">
                  <c:v>0.5151163829422668</c:v>
                </c:pt>
                <c:pt idx="1">
                  <c:v>0.54913740784434617</c:v>
                </c:pt>
                <c:pt idx="2">
                  <c:v>1.0931551270181894</c:v>
                </c:pt>
                <c:pt idx="3">
                  <c:v>0.87664808249295467</c:v>
                </c:pt>
                <c:pt idx="4">
                  <c:v>0.78565904262217845</c:v>
                </c:pt>
                <c:pt idx="5">
                  <c:v>0.65123058226727171</c:v>
                </c:pt>
                <c:pt idx="6">
                  <c:v>0.49648352262356854</c:v>
                </c:pt>
                <c:pt idx="7">
                  <c:v>0.54678007963256181</c:v>
                </c:pt>
                <c:pt idx="8">
                  <c:v>0.4326810482484208</c:v>
                </c:pt>
                <c:pt idx="9">
                  <c:v>0.47079874155692741</c:v>
                </c:pt>
                <c:pt idx="10">
                  <c:v>0.6417690017248685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D2D-4164-B115-31697D42E6A5}"/>
            </c:ext>
          </c:extLst>
        </c:ser>
        <c:ser>
          <c:idx val="2"/>
          <c:order val="2"/>
          <c:tx>
            <c:strRef>
              <c:f>'HE_JP AB 2011-2020_FakE'!$BP$183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D2D-4164-B115-31697D42E6A5}"/>
              </c:ext>
            </c:extLst>
          </c:dPt>
          <c:dLbls>
            <c:dLbl>
              <c:idx val="10"/>
              <c:layout>
                <c:manualLayout>
                  <c:x val="3.5816035816035693E-2"/>
                  <c:y val="-5.925925925925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2D-4164-B115-31697D42E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CC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2011-2020_FakE'!$BQ$183:$CA$183</c:f>
              <c:numCache>
                <c:formatCode>0%</c:formatCode>
                <c:ptCount val="11"/>
                <c:pt idx="0">
                  <c:v>0.55261492240276311</c:v>
                </c:pt>
                <c:pt idx="1">
                  <c:v>0.6351946982989719</c:v>
                </c:pt>
                <c:pt idx="2">
                  <c:v>0.90270112017454474</c:v>
                </c:pt>
                <c:pt idx="3">
                  <c:v>0.82373902622211792</c:v>
                </c:pt>
                <c:pt idx="4">
                  <c:v>0.73303212363802361</c:v>
                </c:pt>
                <c:pt idx="5">
                  <c:v>0.64072000667100382</c:v>
                </c:pt>
                <c:pt idx="6">
                  <c:v>0.54054981026506632</c:v>
                </c:pt>
                <c:pt idx="7">
                  <c:v>0.55854692595055</c:v>
                </c:pt>
                <c:pt idx="8">
                  <c:v>0.49842120953261421</c:v>
                </c:pt>
                <c:pt idx="9">
                  <c:v>0.57453789741161299</c:v>
                </c:pt>
                <c:pt idx="10">
                  <c:v>0.64600577405672677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D2D-4164-B115-31697D42E6A5}"/>
            </c:ext>
          </c:extLst>
        </c:ser>
        <c:ser>
          <c:idx val="3"/>
          <c:order val="3"/>
          <c:tx>
            <c:strRef>
              <c:f>'HE_JP AB 2011-2020_FakE'!$BP$184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1D2D-4164-B115-31697D42E6A5}"/>
              </c:ext>
            </c:extLst>
          </c:dPt>
          <c:dLbls>
            <c:dLbl>
              <c:idx val="10"/>
              <c:layout>
                <c:manualLayout>
                  <c:x val="3.4188034188034067E-2"/>
                  <c:y val="-1.7777777777777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D2D-4164-B115-31697D42E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2011-2020_FakE'!$BQ$5:$CA$5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2011-2020_FakE'!$BQ$184:$CA$184</c:f>
              <c:numCache>
                <c:formatCode>0%</c:formatCode>
                <c:ptCount val="11"/>
                <c:pt idx="0">
                  <c:v>0.58192312553507797</c:v>
                </c:pt>
                <c:pt idx="1">
                  <c:v>0.58754736236701255</c:v>
                </c:pt>
                <c:pt idx="2">
                  <c:v>0.92859747934560466</c:v>
                </c:pt>
                <c:pt idx="3">
                  <c:v>0.79201873484008001</c:v>
                </c:pt>
                <c:pt idx="4">
                  <c:v>0.65559837212449845</c:v>
                </c:pt>
                <c:pt idx="5">
                  <c:v>0.61071509481731645</c:v>
                </c:pt>
                <c:pt idx="6">
                  <c:v>0.54925684620573767</c:v>
                </c:pt>
                <c:pt idx="7">
                  <c:v>0.53916664599484687</c:v>
                </c:pt>
                <c:pt idx="8">
                  <c:v>0.5392218434624092</c:v>
                </c:pt>
                <c:pt idx="9">
                  <c:v>0.57471719859046044</c:v>
                </c:pt>
                <c:pt idx="10">
                  <c:v>0.6358762703283044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D2D-4164-B115-31697D42E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8967007329212044"/>
          <c:y val="0.64921222881105856"/>
          <c:w val="0.1005619169398697"/>
          <c:h val="0.2965107842554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594970632658431"/>
          <c:y val="0.1573037037037037"/>
          <c:w val="0.72942319656504195"/>
          <c:h val="0.76210883639545068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2011-2020_LF'!$BP$11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solidFill>
                    <a:schemeClr val="dk1">
                      <a:tint val="8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36C-464C-BFDC-4A7F9092C759}"/>
              </c:ext>
            </c:extLst>
          </c:dPt>
          <c:dLbls>
            <c:dLbl>
              <c:idx val="10"/>
              <c:layout>
                <c:manualLayout>
                  <c:x val="-3.7854883321347059E-2"/>
                  <c:y val="-5.0370370370370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C-464C-BFDC-4A7F9092C759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2011-2020_LF'!$BQ$5:$CA$5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2011-2020_LF'!$BQ$11:$CA$11</c:f>
              <c:numCache>
                <c:formatCode>0</c:formatCode>
                <c:ptCount val="11"/>
                <c:pt idx="0">
                  <c:v>107.97048904466899</c:v>
                </c:pt>
                <c:pt idx="1">
                  <c:v>106.73052534599699</c:v>
                </c:pt>
                <c:pt idx="2">
                  <c:v>107.935779223902</c:v>
                </c:pt>
                <c:pt idx="3">
                  <c:v>110.297068252304</c:v>
                </c:pt>
                <c:pt idx="4">
                  <c:v>111.12051871584499</c:v>
                </c:pt>
                <c:pt idx="5">
                  <c:v>112.64993656528</c:v>
                </c:pt>
                <c:pt idx="6">
                  <c:v>105.205665757677</c:v>
                </c:pt>
                <c:pt idx="7">
                  <c:v>106.976205584515</c:v>
                </c:pt>
                <c:pt idx="8">
                  <c:v>111.25129914584301</c:v>
                </c:pt>
                <c:pt idx="9">
                  <c:v>109.960755237901</c:v>
                </c:pt>
                <c:pt idx="10">
                  <c:v>109.0098242873933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6C-464C-BFDC-4A7F9092C759}"/>
            </c:ext>
          </c:extLst>
        </c:ser>
        <c:ser>
          <c:idx val="1"/>
          <c:order val="1"/>
          <c:tx>
            <c:strRef>
              <c:f>'HE_JP AB 2011-2020_LF'!$BP$12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chemeClr val="dk1">
                    <a:tint val="550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solidFill>
                    <a:schemeClr val="dk1">
                      <a:tint val="55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464C-BFDC-4A7F9092C759}"/>
              </c:ext>
            </c:extLst>
          </c:dPt>
          <c:dLbls>
            <c:dLbl>
              <c:idx val="10"/>
              <c:layout>
                <c:manualLayout>
                  <c:x val="-3.1545736101122546E-2"/>
                  <c:y val="-5.6296296296296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464C-BFDC-4A7F9092C759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2011-2020_LF'!$BQ$5:$CA$5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2011-2020_LF'!$BQ$12:$CA$12</c:f>
              <c:numCache>
                <c:formatCode>0</c:formatCode>
                <c:ptCount val="11"/>
                <c:pt idx="0">
                  <c:v>285.479292083742</c:v>
                </c:pt>
                <c:pt idx="1">
                  <c:v>283.10689507032299</c:v>
                </c:pt>
                <c:pt idx="2">
                  <c:v>287.66571989940599</c:v>
                </c:pt>
                <c:pt idx="3">
                  <c:v>282.95882140942598</c:v>
                </c:pt>
                <c:pt idx="4">
                  <c:v>275.29614736681799</c:v>
                </c:pt>
                <c:pt idx="5">
                  <c:v>278.81236087212801</c:v>
                </c:pt>
                <c:pt idx="6">
                  <c:v>290.430040245253</c:v>
                </c:pt>
                <c:pt idx="7">
                  <c:v>290.73089104495102</c:v>
                </c:pt>
                <c:pt idx="8">
                  <c:v>292.15836048576301</c:v>
                </c:pt>
                <c:pt idx="9">
                  <c:v>311.969470046975</c:v>
                </c:pt>
                <c:pt idx="10">
                  <c:v>287.86079985247841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6C-464C-BFDC-4A7F9092C759}"/>
            </c:ext>
          </c:extLst>
        </c:ser>
        <c:ser>
          <c:idx val="2"/>
          <c:order val="2"/>
          <c:tx>
            <c:strRef>
              <c:f>'HE_JP AB 2011-2020_LF'!$BP$13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chemeClr val="dk1">
                    <a:tint val="750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solidFill>
                    <a:schemeClr val="dk1">
                      <a:tint val="75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6C-464C-BFDC-4A7F9092C759}"/>
              </c:ext>
            </c:extLst>
          </c:dPt>
          <c:dLbls>
            <c:dLbl>
              <c:idx val="10"/>
              <c:layout>
                <c:manualLayout>
                  <c:x val="-8.2018913862918624E-2"/>
                  <c:y val="-3.8518518518518521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C-464C-BFDC-4A7F9092C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2011-2020_LF'!$BQ$5:$CA$5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2011-2020_LF'!$BQ$13:$CA$13</c:f>
              <c:numCache>
                <c:formatCode>#,##0_);\(#,##0\)</c:formatCode>
                <c:ptCount val="11"/>
                <c:pt idx="0">
                  <c:v>1253.0121052839099</c:v>
                </c:pt>
                <c:pt idx="1">
                  <c:v>1228.21642997499</c:v>
                </c:pt>
                <c:pt idx="2">
                  <c:v>1247.6202120095199</c:v>
                </c:pt>
                <c:pt idx="3">
                  <c:v>1308.41384417308</c:v>
                </c:pt>
                <c:pt idx="4">
                  <c:v>1283.3798258239599</c:v>
                </c:pt>
                <c:pt idx="5">
                  <c:v>1267.6241791186001</c:v>
                </c:pt>
                <c:pt idx="6">
                  <c:v>1227.59821287555</c:v>
                </c:pt>
                <c:pt idx="7">
                  <c:v>1240.1302909077201</c:v>
                </c:pt>
                <c:pt idx="8">
                  <c:v>1270.0554331804799</c:v>
                </c:pt>
                <c:pt idx="9">
                  <c:v>1024.7170651379399</c:v>
                </c:pt>
                <c:pt idx="10" formatCode="0">
                  <c:v>1235.076759848575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36C-464C-BFDC-4A7F9092C759}"/>
            </c:ext>
          </c:extLst>
        </c:ser>
        <c:ser>
          <c:idx val="3"/>
          <c:order val="3"/>
          <c:tx>
            <c:strRef>
              <c:f>'HE_JP AB 2011-2020_LF'!$BP$14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6C-464C-BFDC-4A7F9092C759}"/>
              </c:ext>
            </c:extLst>
          </c:dPt>
          <c:dLbls>
            <c:dLbl>
              <c:idx val="10"/>
              <c:layout>
                <c:manualLayout>
                  <c:x val="-2.8985498425805948E-2"/>
                  <c:y val="-4.444444444444444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6C-464C-BFDC-4A7F9092C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2011-2020_LF'!$BQ$5:$CA$5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2011-2020_LF'!$BQ$14:$CA$14</c:f>
              <c:numCache>
                <c:formatCode>0</c:formatCode>
                <c:ptCount val="11"/>
                <c:pt idx="0">
                  <c:v>463.03155398482994</c:v>
                </c:pt>
                <c:pt idx="1">
                  <c:v>458.4019861899518</c:v>
                </c:pt>
                <c:pt idx="2">
                  <c:v>478.88334962778544</c:v>
                </c:pt>
                <c:pt idx="3">
                  <c:v>473.93296797844192</c:v>
                </c:pt>
                <c:pt idx="4">
                  <c:v>473.81108963323334</c:v>
                </c:pt>
                <c:pt idx="5">
                  <c:v>468.5822032152152</c:v>
                </c:pt>
                <c:pt idx="6">
                  <c:v>453.70883594840166</c:v>
                </c:pt>
                <c:pt idx="7">
                  <c:v>473.94161805063072</c:v>
                </c:pt>
                <c:pt idx="8">
                  <c:v>479.94030310538989</c:v>
                </c:pt>
                <c:pt idx="9">
                  <c:v>417.13763311029334</c:v>
                </c:pt>
                <c:pt idx="10">
                  <c:v>464.13715408441732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36C-464C-BFDC-4A7F9092C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ha</a:t>
                </a:r>
              </a:p>
            </c:rich>
          </c:tx>
          <c:layout>
            <c:manualLayout>
              <c:xMode val="edge"/>
              <c:yMode val="edge"/>
              <c:x val="4.9000712221579902E-2"/>
              <c:y val="0.29753374161563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25310173697"/>
          <c:y val="9.0047393364928896E-2"/>
          <c:w val="0.80859304258708598"/>
          <c:h val="0.765402843601896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Produkte gesamt</c:v>
                </c:pt>
              </c:strCache>
            </c:strRef>
          </c:tx>
          <c:spPr>
            <a:ln w="25380">
              <a:solidFill>
                <a:srgbClr val="0000FF"/>
              </a:solidFill>
              <a:prstDash val="solid"/>
            </a:ln>
          </c:spPr>
          <c:marker>
            <c:symbol val="none"/>
          </c:marker>
          <c:trendline>
            <c:spPr>
              <a:ln w="19050">
                <a:solidFill>
                  <a:srgbClr val="0000FF"/>
                </a:solidFill>
              </a:ln>
            </c:spPr>
            <c:trendlineType val="linear"/>
            <c:dispRSqr val="0"/>
            <c:dispEq val="1"/>
            <c:trendlineLbl>
              <c:layout>
                <c:manualLayout>
                  <c:x val="-0.47571766033712598"/>
                  <c:y val="5.7381936521592701E-2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c:spPr>
              <c:txPr>
                <a:bodyPr/>
                <a:lstStyle/>
                <a:p>
                  <a:pPr>
                    <a:defRPr sz="1500" b="0" i="0">
                      <a:solidFill>
                        <a:srgbClr val="0000FF"/>
                      </a:solidFill>
                    </a:defRPr>
                  </a:pPr>
                  <a:endParaRPr lang="de-DE"/>
                </a:p>
              </c:txPr>
            </c:trendlineLbl>
          </c:trendline>
          <c:cat>
            <c:numRef>
              <c:f>Sheet1!$B$1:$BY$1</c:f>
              <c:numCache>
                <c:formatCode>General</c:formatCode>
                <c:ptCount val="76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numCache>
            </c:numRef>
          </c:cat>
          <c:val>
            <c:numRef>
              <c:f>Sheet1!$B$2:$BY$2</c:f>
              <c:numCache>
                <c:formatCode>General</c:formatCode>
                <c:ptCount val="76"/>
                <c:pt idx="0">
                  <c:v>85.5</c:v>
                </c:pt>
                <c:pt idx="1">
                  <c:v>88.4</c:v>
                </c:pt>
                <c:pt idx="2">
                  <c:v>90.6</c:v>
                </c:pt>
                <c:pt idx="3">
                  <c:v>92</c:v>
                </c:pt>
                <c:pt idx="4">
                  <c:v>91</c:v>
                </c:pt>
                <c:pt idx="5">
                  <c:v>97.8</c:v>
                </c:pt>
                <c:pt idx="6">
                  <c:v>95.5</c:v>
                </c:pt>
                <c:pt idx="7">
                  <c:v>95.6</c:v>
                </c:pt>
                <c:pt idx="8">
                  <c:v>93.4</c:v>
                </c:pt>
                <c:pt idx="9">
                  <c:v>91.2</c:v>
                </c:pt>
                <c:pt idx="10">
                  <c:v>88.9</c:v>
                </c:pt>
                <c:pt idx="11">
                  <c:v>88.4</c:v>
                </c:pt>
                <c:pt idx="12">
                  <c:v>88.8</c:v>
                </c:pt>
                <c:pt idx="13">
                  <c:v>89</c:v>
                </c:pt>
                <c:pt idx="14">
                  <c:v>87.6</c:v>
                </c:pt>
                <c:pt idx="15">
                  <c:v>92.2</c:v>
                </c:pt>
                <c:pt idx="16">
                  <c:v>92.6</c:v>
                </c:pt>
                <c:pt idx="17">
                  <c:v>93.4</c:v>
                </c:pt>
                <c:pt idx="18">
                  <c:v>93.9</c:v>
                </c:pt>
                <c:pt idx="19">
                  <c:v>87.1</c:v>
                </c:pt>
                <c:pt idx="20">
                  <c:v>87.3</c:v>
                </c:pt>
                <c:pt idx="21">
                  <c:v>87.4</c:v>
                </c:pt>
                <c:pt idx="22">
                  <c:v>86</c:v>
                </c:pt>
                <c:pt idx="23">
                  <c:v>87.3</c:v>
                </c:pt>
                <c:pt idx="24">
                  <c:v>88.8</c:v>
                </c:pt>
                <c:pt idx="25">
                  <c:v>93.1</c:v>
                </c:pt>
                <c:pt idx="26">
                  <c:v>93.7</c:v>
                </c:pt>
                <c:pt idx="27">
                  <c:v>94.7</c:v>
                </c:pt>
                <c:pt idx="28">
                  <c:v>96.2</c:v>
                </c:pt>
                <c:pt idx="29">
                  <c:v>97.3</c:v>
                </c:pt>
                <c:pt idx="30">
                  <c:v>103.9</c:v>
                </c:pt>
                <c:pt idx="31">
                  <c:v>116.3</c:v>
                </c:pt>
                <c:pt idx="32">
                  <c:v>117.8</c:v>
                </c:pt>
                <c:pt idx="33">
                  <c:v>114.7</c:v>
                </c:pt>
                <c:pt idx="34">
                  <c:v>114</c:v>
                </c:pt>
                <c:pt idx="35">
                  <c:v>103.5</c:v>
                </c:pt>
                <c:pt idx="36">
                  <c:v>93.4</c:v>
                </c:pt>
                <c:pt idx="37">
                  <c:v>90.2</c:v>
                </c:pt>
                <c:pt idx="38">
                  <c:v>88.4</c:v>
                </c:pt>
                <c:pt idx="39">
                  <c:v>86.2</c:v>
                </c:pt>
                <c:pt idx="40">
                  <c:v>90.5</c:v>
                </c:pt>
                <c:pt idx="41">
                  <c:v>92.7</c:v>
                </c:pt>
                <c:pt idx="42">
                  <c:v>97.1</c:v>
                </c:pt>
                <c:pt idx="43">
                  <c:v>104.8</c:v>
                </c:pt>
                <c:pt idx="44">
                  <c:v>112.4</c:v>
                </c:pt>
                <c:pt idx="45">
                  <c:v>117.6</c:v>
                </c:pt>
                <c:pt idx="46">
                  <c:v>114.9</c:v>
                </c:pt>
                <c:pt idx="47">
                  <c:v>112.7</c:v>
                </c:pt>
                <c:pt idx="48">
                  <c:v>111.9</c:v>
                </c:pt>
                <c:pt idx="49">
                  <c:v>117.4</c:v>
                </c:pt>
                <c:pt idx="50">
                  <c:v>114.8</c:v>
                </c:pt>
                <c:pt idx="51">
                  <c:v>123.1</c:v>
                </c:pt>
                <c:pt idx="52">
                  <c:v>124.2</c:v>
                </c:pt>
                <c:pt idx="53">
                  <c:v>124.8</c:v>
                </c:pt>
                <c:pt idx="54">
                  <c:v>119.4</c:v>
                </c:pt>
                <c:pt idx="55">
                  <c:v>121.4</c:v>
                </c:pt>
                <c:pt idx="56">
                  <c:v>119.5</c:v>
                </c:pt>
                <c:pt idx="57">
                  <c:v>121.1</c:v>
                </c:pt>
                <c:pt idx="58">
                  <c:v>113.9</c:v>
                </c:pt>
                <c:pt idx="59">
                  <c:v>103.7</c:v>
                </c:pt>
                <c:pt idx="60">
                  <c:v>102.4</c:v>
                </c:pt>
                <c:pt idx="61">
                  <c:v>106</c:v>
                </c:pt>
                <c:pt idx="62">
                  <c:v>104.5</c:v>
                </c:pt>
                <c:pt idx="63">
                  <c:v>108.9</c:v>
                </c:pt>
                <c:pt idx="64">
                  <c:v>106.8</c:v>
                </c:pt>
                <c:pt idx="65">
                  <c:v>105.9</c:v>
                </c:pt>
                <c:pt idx="66">
                  <c:v>110</c:v>
                </c:pt>
                <c:pt idx="67">
                  <c:v>108.8</c:v>
                </c:pt>
                <c:pt idx="68">
                  <c:v>114.8</c:v>
                </c:pt>
                <c:pt idx="69">
                  <c:v>119.9</c:v>
                </c:pt>
                <c:pt idx="70">
                  <c:v>120.2</c:v>
                </c:pt>
                <c:pt idx="71">
                  <c:v>114.3</c:v>
                </c:pt>
                <c:pt idx="72">
                  <c:v>110.6</c:v>
                </c:pt>
                <c:pt idx="73">
                  <c:v>110.8</c:v>
                </c:pt>
                <c:pt idx="74">
                  <c:v>112.5</c:v>
                </c:pt>
                <c:pt idx="75">
                  <c:v>117.8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38-403F-A5AE-A533F4A7DBB1}"/>
            </c:ext>
          </c:extLst>
        </c:ser>
        <c:ser>
          <c:idx val="3"/>
          <c:order val="1"/>
          <c:tx>
            <c:strRef>
              <c:f>Sheet1!$A$5</c:f>
              <c:strCache>
                <c:ptCount val="1"/>
                <c:pt idx="0">
                  <c:v>Betriebsmittel gesamt</c:v>
                </c:pt>
              </c:strCache>
            </c:strRef>
          </c:tx>
          <c:spPr>
            <a:ln w="25380">
              <a:solidFill>
                <a:srgbClr val="FF0000"/>
              </a:solidFill>
              <a:prstDash val="solid"/>
            </a:ln>
          </c:spPr>
          <c:marker>
            <c:symbol val="none"/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linear"/>
            <c:dispRSqr val="0"/>
            <c:dispEq val="1"/>
            <c:trendlineLbl>
              <c:layout>
                <c:manualLayout>
                  <c:x val="-5.7252266117291298E-2"/>
                  <c:y val="0.26711404542365702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c:spPr>
              <c:txPr>
                <a:bodyPr/>
                <a:lstStyle/>
                <a:p>
                  <a:pPr>
                    <a:defRPr sz="1500" b="0" i="0">
                      <a:solidFill>
                        <a:srgbClr val="FF0000"/>
                      </a:solidFill>
                    </a:defRPr>
                  </a:pPr>
                  <a:endParaRPr lang="de-DE"/>
                </a:p>
              </c:txPr>
            </c:trendlineLbl>
          </c:trendline>
          <c:cat>
            <c:numRef>
              <c:f>Sheet1!$B$1:$BY$1</c:f>
              <c:numCache>
                <c:formatCode>General</c:formatCode>
                <c:ptCount val="76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numCache>
            </c:numRef>
          </c:cat>
          <c:val>
            <c:numRef>
              <c:f>Sheet1!$B$5:$BY$5</c:f>
              <c:numCache>
                <c:formatCode>General</c:formatCode>
                <c:ptCount val="76"/>
                <c:pt idx="0">
                  <c:v>74.5</c:v>
                </c:pt>
                <c:pt idx="1">
                  <c:v>75.8</c:v>
                </c:pt>
                <c:pt idx="2">
                  <c:v>76.7</c:v>
                </c:pt>
                <c:pt idx="3">
                  <c:v>78.3</c:v>
                </c:pt>
                <c:pt idx="4">
                  <c:v>79.3</c:v>
                </c:pt>
                <c:pt idx="5">
                  <c:v>79.7</c:v>
                </c:pt>
                <c:pt idx="6">
                  <c:v>79.400000000000006</c:v>
                </c:pt>
                <c:pt idx="7">
                  <c:v>79.099999999999994</c:v>
                </c:pt>
                <c:pt idx="8">
                  <c:v>79.3</c:v>
                </c:pt>
                <c:pt idx="9">
                  <c:v>79.3</c:v>
                </c:pt>
                <c:pt idx="10">
                  <c:v>78.8</c:v>
                </c:pt>
                <c:pt idx="11">
                  <c:v>78.5</c:v>
                </c:pt>
                <c:pt idx="12">
                  <c:v>79</c:v>
                </c:pt>
                <c:pt idx="13">
                  <c:v>79.3</c:v>
                </c:pt>
                <c:pt idx="14">
                  <c:v>78.8</c:v>
                </c:pt>
                <c:pt idx="15">
                  <c:v>79.8</c:v>
                </c:pt>
                <c:pt idx="16">
                  <c:v>81.8</c:v>
                </c:pt>
                <c:pt idx="17">
                  <c:v>82.9</c:v>
                </c:pt>
                <c:pt idx="18">
                  <c:v>82.2</c:v>
                </c:pt>
                <c:pt idx="19">
                  <c:v>81.599999999999994</c:v>
                </c:pt>
                <c:pt idx="20">
                  <c:v>81.400000000000006</c:v>
                </c:pt>
                <c:pt idx="21">
                  <c:v>82.4</c:v>
                </c:pt>
                <c:pt idx="22">
                  <c:v>82.5</c:v>
                </c:pt>
                <c:pt idx="23">
                  <c:v>83.6</c:v>
                </c:pt>
                <c:pt idx="24">
                  <c:v>84.4</c:v>
                </c:pt>
                <c:pt idx="25">
                  <c:v>85.7</c:v>
                </c:pt>
                <c:pt idx="26">
                  <c:v>85.8</c:v>
                </c:pt>
                <c:pt idx="27">
                  <c:v>87.3</c:v>
                </c:pt>
                <c:pt idx="28">
                  <c:v>89.3</c:v>
                </c:pt>
                <c:pt idx="29">
                  <c:v>90.5</c:v>
                </c:pt>
                <c:pt idx="30">
                  <c:v>91.8</c:v>
                </c:pt>
                <c:pt idx="31">
                  <c:v>97.8</c:v>
                </c:pt>
                <c:pt idx="32">
                  <c:v>100.9</c:v>
                </c:pt>
                <c:pt idx="33">
                  <c:v>104.9</c:v>
                </c:pt>
                <c:pt idx="34">
                  <c:v>106.9</c:v>
                </c:pt>
                <c:pt idx="35">
                  <c:v>104.8</c:v>
                </c:pt>
                <c:pt idx="36">
                  <c:v>101.6</c:v>
                </c:pt>
                <c:pt idx="37">
                  <c:v>100.7</c:v>
                </c:pt>
                <c:pt idx="38">
                  <c:v>98.2</c:v>
                </c:pt>
                <c:pt idx="39">
                  <c:v>96.6</c:v>
                </c:pt>
                <c:pt idx="40">
                  <c:v>96.9</c:v>
                </c:pt>
                <c:pt idx="41">
                  <c:v>98.7</c:v>
                </c:pt>
                <c:pt idx="42">
                  <c:v>99.8</c:v>
                </c:pt>
                <c:pt idx="43">
                  <c:v>104.7</c:v>
                </c:pt>
                <c:pt idx="44">
                  <c:v>110</c:v>
                </c:pt>
                <c:pt idx="45">
                  <c:v>110.8</c:v>
                </c:pt>
                <c:pt idx="46">
                  <c:v>111.2</c:v>
                </c:pt>
                <c:pt idx="47">
                  <c:v>111.3</c:v>
                </c:pt>
                <c:pt idx="48">
                  <c:v>111.6</c:v>
                </c:pt>
                <c:pt idx="49">
                  <c:v>114.8</c:v>
                </c:pt>
                <c:pt idx="50">
                  <c:v>117.3</c:v>
                </c:pt>
                <c:pt idx="51">
                  <c:v>120.2</c:v>
                </c:pt>
                <c:pt idx="52">
                  <c:v>120.4</c:v>
                </c:pt>
                <c:pt idx="53">
                  <c:v>119.8</c:v>
                </c:pt>
                <c:pt idx="54">
                  <c:v>118.2</c:v>
                </c:pt>
                <c:pt idx="55">
                  <c:v>114.3</c:v>
                </c:pt>
                <c:pt idx="56">
                  <c:v>114.6</c:v>
                </c:pt>
                <c:pt idx="57">
                  <c:v>116.3</c:v>
                </c:pt>
                <c:pt idx="58">
                  <c:v>114.3</c:v>
                </c:pt>
                <c:pt idx="59">
                  <c:v>111.6</c:v>
                </c:pt>
                <c:pt idx="60">
                  <c:v>111.8</c:v>
                </c:pt>
                <c:pt idx="61">
                  <c:v>113</c:v>
                </c:pt>
                <c:pt idx="62">
                  <c:v>113.4</c:v>
                </c:pt>
                <c:pt idx="63">
                  <c:v>112</c:v>
                </c:pt>
                <c:pt idx="64">
                  <c:v>110.4</c:v>
                </c:pt>
                <c:pt idx="65">
                  <c:v>110.1</c:v>
                </c:pt>
                <c:pt idx="66">
                  <c:v>110.4</c:v>
                </c:pt>
                <c:pt idx="67">
                  <c:v>109.7</c:v>
                </c:pt>
                <c:pt idx="68">
                  <c:v>111.2</c:v>
                </c:pt>
                <c:pt idx="69">
                  <c:v>112.5</c:v>
                </c:pt>
                <c:pt idx="70">
                  <c:v>111.6</c:v>
                </c:pt>
                <c:pt idx="71">
                  <c:v>112.1</c:v>
                </c:pt>
                <c:pt idx="72">
                  <c:v>113.8</c:v>
                </c:pt>
                <c:pt idx="73">
                  <c:v>115.8</c:v>
                </c:pt>
                <c:pt idx="74">
                  <c:v>116.6</c:v>
                </c:pt>
                <c:pt idx="75">
                  <c:v>119.5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38-403F-A5AE-A533F4A7D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365064"/>
        <c:axId val="404368200"/>
      </c:lineChart>
      <c:catAx>
        <c:axId val="404365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 rtl="0"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04368200"/>
        <c:crossesAt val="75"/>
        <c:auto val="1"/>
        <c:lblAlgn val="ctr"/>
        <c:lblOffset val="40"/>
        <c:tickLblSkip val="1"/>
        <c:tickMarkSkip val="1"/>
        <c:noMultiLvlLbl val="0"/>
      </c:catAx>
      <c:valAx>
        <c:axId val="404368200"/>
        <c:scaling>
          <c:orientation val="minMax"/>
          <c:max val="150"/>
          <c:min val="75"/>
        </c:scaling>
        <c:delete val="0"/>
        <c:axPos val="l"/>
        <c:majorGridlines>
          <c:spPr>
            <a:ln w="317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99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e-DE"/>
                  <a:t>Preisindex %</a:t>
                </a:r>
              </a:p>
            </c:rich>
          </c:tx>
          <c:layout>
            <c:manualLayout>
              <c:xMode val="edge"/>
              <c:yMode val="edge"/>
              <c:x val="1.9851116625310201E-2"/>
              <c:y val="0.30568720379146902"/>
            </c:manualLayout>
          </c:layout>
          <c:overlay val="0"/>
          <c:spPr>
            <a:noFill/>
            <a:ln w="2538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04365064"/>
        <c:crosses val="autoZero"/>
        <c:crossBetween val="between"/>
      </c:valAx>
      <c:spPr>
        <a:solidFill>
          <a:schemeClr val="bg1"/>
        </a:solidFill>
        <a:ln w="1269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3634161723612"/>
          <c:y val="0.115203770550059"/>
          <c:w val="0.41563275434243202"/>
          <c:h val="0.199052132701422"/>
        </c:manualLayout>
      </c:layout>
      <c:overlay val="0"/>
      <c:spPr>
        <a:solidFill>
          <a:srgbClr val="FFFFFF"/>
        </a:solidFill>
        <a:ln w="3173">
          <a:solidFill>
            <a:schemeClr val="tx1"/>
          </a:solidFill>
          <a:prstDash val="solid"/>
        </a:ln>
      </c:spPr>
      <c:txPr>
        <a:bodyPr/>
        <a:lstStyle/>
        <a:p>
          <a:pPr>
            <a:defRPr sz="109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3">
      <a:solidFill>
        <a:schemeClr val="tx1"/>
      </a:solidFill>
      <a:prstDash val="solid"/>
    </a:ln>
  </c:spPr>
  <c:txPr>
    <a:bodyPr/>
    <a:lstStyle/>
    <a:p>
      <a:pPr>
        <a:defRPr sz="179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de-D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25310173697"/>
          <c:y val="9.0047393364928896E-2"/>
          <c:w val="0.80859304258708598"/>
          <c:h val="0.765402843601896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Produkte gesamt</c:v>
                </c:pt>
              </c:strCache>
            </c:strRef>
          </c:tx>
          <c:spPr>
            <a:ln w="2538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Sheet1!$B$1:$BY$1</c:f>
              <c:numCache>
                <c:formatCode>General</c:formatCode>
                <c:ptCount val="76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numCache>
            </c:numRef>
          </c:cat>
          <c:val>
            <c:numRef>
              <c:f>Sheet1!$B$2:$BY$2</c:f>
              <c:numCache>
                <c:formatCode>General</c:formatCode>
                <c:ptCount val="76"/>
                <c:pt idx="0">
                  <c:v>85.5</c:v>
                </c:pt>
                <c:pt idx="1">
                  <c:v>88.4</c:v>
                </c:pt>
                <c:pt idx="2">
                  <c:v>90.6</c:v>
                </c:pt>
                <c:pt idx="3">
                  <c:v>92</c:v>
                </c:pt>
                <c:pt idx="4">
                  <c:v>91</c:v>
                </c:pt>
                <c:pt idx="5">
                  <c:v>97.8</c:v>
                </c:pt>
                <c:pt idx="6">
                  <c:v>95.5</c:v>
                </c:pt>
                <c:pt idx="7">
                  <c:v>95.6</c:v>
                </c:pt>
                <c:pt idx="8">
                  <c:v>93.4</c:v>
                </c:pt>
                <c:pt idx="9">
                  <c:v>91.2</c:v>
                </c:pt>
                <c:pt idx="10">
                  <c:v>88.9</c:v>
                </c:pt>
                <c:pt idx="11">
                  <c:v>88.4</c:v>
                </c:pt>
                <c:pt idx="12">
                  <c:v>88.8</c:v>
                </c:pt>
                <c:pt idx="13">
                  <c:v>89</c:v>
                </c:pt>
                <c:pt idx="14">
                  <c:v>87.6</c:v>
                </c:pt>
                <c:pt idx="15">
                  <c:v>92.2</c:v>
                </c:pt>
                <c:pt idx="16">
                  <c:v>92.6</c:v>
                </c:pt>
                <c:pt idx="17">
                  <c:v>93.4</c:v>
                </c:pt>
                <c:pt idx="18">
                  <c:v>93.9</c:v>
                </c:pt>
                <c:pt idx="19">
                  <c:v>87.1</c:v>
                </c:pt>
                <c:pt idx="20">
                  <c:v>87.3</c:v>
                </c:pt>
                <c:pt idx="21">
                  <c:v>87.4</c:v>
                </c:pt>
                <c:pt idx="22">
                  <c:v>86</c:v>
                </c:pt>
                <c:pt idx="23">
                  <c:v>87.3</c:v>
                </c:pt>
                <c:pt idx="24">
                  <c:v>88.8</c:v>
                </c:pt>
                <c:pt idx="25">
                  <c:v>93.1</c:v>
                </c:pt>
                <c:pt idx="26">
                  <c:v>93.7</c:v>
                </c:pt>
                <c:pt idx="27">
                  <c:v>94.7</c:v>
                </c:pt>
                <c:pt idx="28">
                  <c:v>96.2</c:v>
                </c:pt>
                <c:pt idx="29">
                  <c:v>97.3</c:v>
                </c:pt>
                <c:pt idx="30">
                  <c:v>103.9</c:v>
                </c:pt>
                <c:pt idx="31">
                  <c:v>116.3</c:v>
                </c:pt>
                <c:pt idx="32">
                  <c:v>117.8</c:v>
                </c:pt>
                <c:pt idx="33">
                  <c:v>114.7</c:v>
                </c:pt>
                <c:pt idx="34">
                  <c:v>114</c:v>
                </c:pt>
                <c:pt idx="35">
                  <c:v>103.5</c:v>
                </c:pt>
                <c:pt idx="36">
                  <c:v>93.4</c:v>
                </c:pt>
                <c:pt idx="37">
                  <c:v>90.2</c:v>
                </c:pt>
                <c:pt idx="38">
                  <c:v>88.4</c:v>
                </c:pt>
                <c:pt idx="39">
                  <c:v>86.2</c:v>
                </c:pt>
                <c:pt idx="40">
                  <c:v>90.5</c:v>
                </c:pt>
                <c:pt idx="41">
                  <c:v>92.7</c:v>
                </c:pt>
                <c:pt idx="42">
                  <c:v>97.1</c:v>
                </c:pt>
                <c:pt idx="43">
                  <c:v>104.8</c:v>
                </c:pt>
                <c:pt idx="44">
                  <c:v>112.4</c:v>
                </c:pt>
                <c:pt idx="45">
                  <c:v>117.6</c:v>
                </c:pt>
                <c:pt idx="46">
                  <c:v>114.9</c:v>
                </c:pt>
                <c:pt idx="47">
                  <c:v>112.7</c:v>
                </c:pt>
                <c:pt idx="48">
                  <c:v>111.9</c:v>
                </c:pt>
                <c:pt idx="49">
                  <c:v>117.4</c:v>
                </c:pt>
                <c:pt idx="50">
                  <c:v>114.8</c:v>
                </c:pt>
                <c:pt idx="51">
                  <c:v>123.1</c:v>
                </c:pt>
                <c:pt idx="52">
                  <c:v>124.2</c:v>
                </c:pt>
                <c:pt idx="53">
                  <c:v>124.8</c:v>
                </c:pt>
                <c:pt idx="54">
                  <c:v>119.4</c:v>
                </c:pt>
                <c:pt idx="55">
                  <c:v>121.4</c:v>
                </c:pt>
                <c:pt idx="56">
                  <c:v>119.5</c:v>
                </c:pt>
                <c:pt idx="57">
                  <c:v>121.1</c:v>
                </c:pt>
                <c:pt idx="58">
                  <c:v>113.9</c:v>
                </c:pt>
                <c:pt idx="59">
                  <c:v>103.7</c:v>
                </c:pt>
                <c:pt idx="60">
                  <c:v>102.4</c:v>
                </c:pt>
                <c:pt idx="61">
                  <c:v>106</c:v>
                </c:pt>
                <c:pt idx="62">
                  <c:v>104.5</c:v>
                </c:pt>
                <c:pt idx="63">
                  <c:v>108.9</c:v>
                </c:pt>
                <c:pt idx="64">
                  <c:v>106.8</c:v>
                </c:pt>
                <c:pt idx="65">
                  <c:v>105.9</c:v>
                </c:pt>
                <c:pt idx="66">
                  <c:v>110</c:v>
                </c:pt>
                <c:pt idx="67">
                  <c:v>108.8</c:v>
                </c:pt>
                <c:pt idx="68">
                  <c:v>114.8</c:v>
                </c:pt>
                <c:pt idx="69">
                  <c:v>119.9</c:v>
                </c:pt>
                <c:pt idx="70">
                  <c:v>120.2</c:v>
                </c:pt>
                <c:pt idx="71">
                  <c:v>114.3</c:v>
                </c:pt>
                <c:pt idx="72">
                  <c:v>110.6</c:v>
                </c:pt>
                <c:pt idx="73">
                  <c:v>110.8</c:v>
                </c:pt>
                <c:pt idx="74">
                  <c:v>112.5</c:v>
                </c:pt>
                <c:pt idx="75">
                  <c:v>117.8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38-403F-A5AE-A533F4A7DBB1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EZP pflanzl. Produkte</c:v>
                </c:pt>
              </c:strCache>
            </c:strRef>
          </c:tx>
          <c:spPr>
            <a:ln w="25380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Sheet1!$B$1:$BY$1</c:f>
              <c:numCache>
                <c:formatCode>General</c:formatCode>
                <c:ptCount val="76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numCache>
            </c:numRef>
          </c:cat>
          <c:val>
            <c:numRef>
              <c:f>Sheet1!$B$3:$BY$3</c:f>
              <c:numCache>
                <c:formatCode>General</c:formatCode>
                <c:ptCount val="76"/>
                <c:pt idx="0">
                  <c:v>85.8</c:v>
                </c:pt>
                <c:pt idx="1">
                  <c:v>85.9</c:v>
                </c:pt>
                <c:pt idx="2">
                  <c:v>84.4</c:v>
                </c:pt>
                <c:pt idx="3">
                  <c:v>81.599999999999994</c:v>
                </c:pt>
                <c:pt idx="4">
                  <c:v>85.6</c:v>
                </c:pt>
                <c:pt idx="5">
                  <c:v>89.2</c:v>
                </c:pt>
                <c:pt idx="6">
                  <c:v>89.3</c:v>
                </c:pt>
                <c:pt idx="7">
                  <c:v>87.7</c:v>
                </c:pt>
                <c:pt idx="8">
                  <c:v>92.8</c:v>
                </c:pt>
                <c:pt idx="9">
                  <c:v>90.9</c:v>
                </c:pt>
                <c:pt idx="10">
                  <c:v>87.2</c:v>
                </c:pt>
                <c:pt idx="11">
                  <c:v>83.5</c:v>
                </c:pt>
                <c:pt idx="12">
                  <c:v>87.2</c:v>
                </c:pt>
                <c:pt idx="13">
                  <c:v>89.4</c:v>
                </c:pt>
                <c:pt idx="14">
                  <c:v>88.3</c:v>
                </c:pt>
                <c:pt idx="15">
                  <c:v>94.4</c:v>
                </c:pt>
                <c:pt idx="16">
                  <c:v>100.4</c:v>
                </c:pt>
                <c:pt idx="17">
                  <c:v>100</c:v>
                </c:pt>
                <c:pt idx="18">
                  <c:v>95.9</c:v>
                </c:pt>
                <c:pt idx="19">
                  <c:v>76.7</c:v>
                </c:pt>
                <c:pt idx="20">
                  <c:v>80.8</c:v>
                </c:pt>
                <c:pt idx="21">
                  <c:v>83.7</c:v>
                </c:pt>
                <c:pt idx="22">
                  <c:v>77.900000000000006</c:v>
                </c:pt>
                <c:pt idx="23">
                  <c:v>79.400000000000006</c:v>
                </c:pt>
                <c:pt idx="24">
                  <c:v>84.4</c:v>
                </c:pt>
                <c:pt idx="25">
                  <c:v>92</c:v>
                </c:pt>
                <c:pt idx="26">
                  <c:v>90</c:v>
                </c:pt>
                <c:pt idx="27">
                  <c:v>93</c:v>
                </c:pt>
                <c:pt idx="28">
                  <c:v>103.7</c:v>
                </c:pt>
                <c:pt idx="29">
                  <c:v>105.3</c:v>
                </c:pt>
                <c:pt idx="30">
                  <c:v>105.8</c:v>
                </c:pt>
                <c:pt idx="31">
                  <c:v>118.4</c:v>
                </c:pt>
                <c:pt idx="32">
                  <c:v>125.8</c:v>
                </c:pt>
                <c:pt idx="33">
                  <c:v>126.9</c:v>
                </c:pt>
                <c:pt idx="34">
                  <c:v>116.3</c:v>
                </c:pt>
                <c:pt idx="35">
                  <c:v>96.8</c:v>
                </c:pt>
                <c:pt idx="36">
                  <c:v>93.5</c:v>
                </c:pt>
                <c:pt idx="37">
                  <c:v>90.1</c:v>
                </c:pt>
                <c:pt idx="38">
                  <c:v>86.7</c:v>
                </c:pt>
                <c:pt idx="39">
                  <c:v>81.099999999999994</c:v>
                </c:pt>
                <c:pt idx="40">
                  <c:v>86.6</c:v>
                </c:pt>
                <c:pt idx="41">
                  <c:v>89.5</c:v>
                </c:pt>
                <c:pt idx="42">
                  <c:v>90.7</c:v>
                </c:pt>
                <c:pt idx="43">
                  <c:v>107.8</c:v>
                </c:pt>
                <c:pt idx="44">
                  <c:v>129.19999999999999</c:v>
                </c:pt>
                <c:pt idx="45">
                  <c:v>126.8</c:v>
                </c:pt>
                <c:pt idx="46">
                  <c:v>117.5</c:v>
                </c:pt>
                <c:pt idx="47">
                  <c:v>109.6</c:v>
                </c:pt>
                <c:pt idx="48">
                  <c:v>111.8</c:v>
                </c:pt>
                <c:pt idx="49">
                  <c:v>121.4</c:v>
                </c:pt>
                <c:pt idx="50">
                  <c:v>124.2</c:v>
                </c:pt>
                <c:pt idx="51">
                  <c:v>127.9</c:v>
                </c:pt>
                <c:pt idx="52">
                  <c:v>134.5</c:v>
                </c:pt>
                <c:pt idx="53">
                  <c:v>136.30000000000001</c:v>
                </c:pt>
                <c:pt idx="54">
                  <c:v>118</c:v>
                </c:pt>
                <c:pt idx="55">
                  <c:v>113.7</c:v>
                </c:pt>
                <c:pt idx="56">
                  <c:v>117.7</c:v>
                </c:pt>
                <c:pt idx="57">
                  <c:v>122.1</c:v>
                </c:pt>
                <c:pt idx="58">
                  <c:v>105.5</c:v>
                </c:pt>
                <c:pt idx="59">
                  <c:v>96.3</c:v>
                </c:pt>
                <c:pt idx="60">
                  <c:v>104.4</c:v>
                </c:pt>
                <c:pt idx="61">
                  <c:v>106.4</c:v>
                </c:pt>
                <c:pt idx="62">
                  <c:v>108.8</c:v>
                </c:pt>
                <c:pt idx="63">
                  <c:v>121.2</c:v>
                </c:pt>
                <c:pt idx="64">
                  <c:v>119.6</c:v>
                </c:pt>
                <c:pt idx="65">
                  <c:v>125.7</c:v>
                </c:pt>
                <c:pt idx="66">
                  <c:v>127.9</c:v>
                </c:pt>
                <c:pt idx="67">
                  <c:v>116.1</c:v>
                </c:pt>
                <c:pt idx="68">
                  <c:v>124.3</c:v>
                </c:pt>
                <c:pt idx="69">
                  <c:v>130</c:v>
                </c:pt>
                <c:pt idx="70">
                  <c:v>123.4</c:v>
                </c:pt>
                <c:pt idx="71">
                  <c:v>107.3</c:v>
                </c:pt>
                <c:pt idx="72">
                  <c:v>109.2</c:v>
                </c:pt>
                <c:pt idx="73">
                  <c:v>114.3</c:v>
                </c:pt>
                <c:pt idx="74">
                  <c:v>117.9</c:v>
                </c:pt>
                <c:pt idx="75">
                  <c:v>129.4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38-403F-A5AE-A533F4A7DBB1}"/>
            </c:ext>
          </c:extLst>
        </c:ser>
        <c:ser>
          <c:idx val="1"/>
          <c:order val="2"/>
          <c:tx>
            <c:strRef>
              <c:f>Sheet1!$A$5</c:f>
              <c:strCache>
                <c:ptCount val="1"/>
                <c:pt idx="0">
                  <c:v>Betriebsmittel gesamt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Sheet1!$B$1:$BY$1</c:f>
              <c:numCache>
                <c:formatCode>General</c:formatCode>
                <c:ptCount val="76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numCache>
            </c:numRef>
          </c:cat>
          <c:val>
            <c:numRef>
              <c:f>Sheet1!$B$5:$BY$5</c:f>
              <c:numCache>
                <c:formatCode>General</c:formatCode>
                <c:ptCount val="76"/>
                <c:pt idx="0">
                  <c:v>74.5</c:v>
                </c:pt>
                <c:pt idx="1">
                  <c:v>75.8</c:v>
                </c:pt>
                <c:pt idx="2">
                  <c:v>76.7</c:v>
                </c:pt>
                <c:pt idx="3">
                  <c:v>78.3</c:v>
                </c:pt>
                <c:pt idx="4">
                  <c:v>79.3</c:v>
                </c:pt>
                <c:pt idx="5">
                  <c:v>79.7</c:v>
                </c:pt>
                <c:pt idx="6">
                  <c:v>79.400000000000006</c:v>
                </c:pt>
                <c:pt idx="7">
                  <c:v>79.099999999999994</c:v>
                </c:pt>
                <c:pt idx="8">
                  <c:v>79.3</c:v>
                </c:pt>
                <c:pt idx="9">
                  <c:v>79.3</c:v>
                </c:pt>
                <c:pt idx="10">
                  <c:v>78.8</c:v>
                </c:pt>
                <c:pt idx="11">
                  <c:v>78.5</c:v>
                </c:pt>
                <c:pt idx="12">
                  <c:v>79</c:v>
                </c:pt>
                <c:pt idx="13">
                  <c:v>79.3</c:v>
                </c:pt>
                <c:pt idx="14">
                  <c:v>78.8</c:v>
                </c:pt>
                <c:pt idx="15">
                  <c:v>79.8</c:v>
                </c:pt>
                <c:pt idx="16">
                  <c:v>81.8</c:v>
                </c:pt>
                <c:pt idx="17">
                  <c:v>82.9</c:v>
                </c:pt>
                <c:pt idx="18">
                  <c:v>82.2</c:v>
                </c:pt>
                <c:pt idx="19">
                  <c:v>81.599999999999994</c:v>
                </c:pt>
                <c:pt idx="20">
                  <c:v>81.400000000000006</c:v>
                </c:pt>
                <c:pt idx="21">
                  <c:v>82.4</c:v>
                </c:pt>
                <c:pt idx="22">
                  <c:v>82.5</c:v>
                </c:pt>
                <c:pt idx="23">
                  <c:v>83.6</c:v>
                </c:pt>
                <c:pt idx="24">
                  <c:v>84.4</c:v>
                </c:pt>
                <c:pt idx="25">
                  <c:v>85.7</c:v>
                </c:pt>
                <c:pt idx="26">
                  <c:v>85.8</c:v>
                </c:pt>
                <c:pt idx="27">
                  <c:v>87.3</c:v>
                </c:pt>
                <c:pt idx="28">
                  <c:v>89.3</c:v>
                </c:pt>
                <c:pt idx="29">
                  <c:v>90.5</c:v>
                </c:pt>
                <c:pt idx="30">
                  <c:v>91.8</c:v>
                </c:pt>
                <c:pt idx="31">
                  <c:v>97.8</c:v>
                </c:pt>
                <c:pt idx="32">
                  <c:v>100.9</c:v>
                </c:pt>
                <c:pt idx="33">
                  <c:v>104.9</c:v>
                </c:pt>
                <c:pt idx="34">
                  <c:v>106.9</c:v>
                </c:pt>
                <c:pt idx="35">
                  <c:v>104.8</c:v>
                </c:pt>
                <c:pt idx="36">
                  <c:v>101.6</c:v>
                </c:pt>
                <c:pt idx="37">
                  <c:v>100.7</c:v>
                </c:pt>
                <c:pt idx="38">
                  <c:v>98.2</c:v>
                </c:pt>
                <c:pt idx="39">
                  <c:v>96.6</c:v>
                </c:pt>
                <c:pt idx="40">
                  <c:v>96.9</c:v>
                </c:pt>
                <c:pt idx="41">
                  <c:v>98.7</c:v>
                </c:pt>
                <c:pt idx="42">
                  <c:v>99.8</c:v>
                </c:pt>
                <c:pt idx="43">
                  <c:v>104.7</c:v>
                </c:pt>
                <c:pt idx="44">
                  <c:v>110</c:v>
                </c:pt>
                <c:pt idx="45">
                  <c:v>110.8</c:v>
                </c:pt>
                <c:pt idx="46">
                  <c:v>111.2</c:v>
                </c:pt>
                <c:pt idx="47">
                  <c:v>111.3</c:v>
                </c:pt>
                <c:pt idx="48">
                  <c:v>111.6</c:v>
                </c:pt>
                <c:pt idx="49">
                  <c:v>114.8</c:v>
                </c:pt>
                <c:pt idx="50">
                  <c:v>117.3</c:v>
                </c:pt>
                <c:pt idx="51">
                  <c:v>120.2</c:v>
                </c:pt>
                <c:pt idx="52">
                  <c:v>120.4</c:v>
                </c:pt>
                <c:pt idx="53">
                  <c:v>119.8</c:v>
                </c:pt>
                <c:pt idx="54">
                  <c:v>118.2</c:v>
                </c:pt>
                <c:pt idx="55">
                  <c:v>114.3</c:v>
                </c:pt>
                <c:pt idx="56">
                  <c:v>114.6</c:v>
                </c:pt>
                <c:pt idx="57">
                  <c:v>116.3</c:v>
                </c:pt>
                <c:pt idx="58">
                  <c:v>114.3</c:v>
                </c:pt>
                <c:pt idx="59">
                  <c:v>111.6</c:v>
                </c:pt>
                <c:pt idx="60">
                  <c:v>111.8</c:v>
                </c:pt>
                <c:pt idx="61">
                  <c:v>113</c:v>
                </c:pt>
                <c:pt idx="62">
                  <c:v>113.4</c:v>
                </c:pt>
                <c:pt idx="63">
                  <c:v>112</c:v>
                </c:pt>
                <c:pt idx="64">
                  <c:v>110.4</c:v>
                </c:pt>
                <c:pt idx="65">
                  <c:v>110.1</c:v>
                </c:pt>
                <c:pt idx="66">
                  <c:v>110.4</c:v>
                </c:pt>
                <c:pt idx="67">
                  <c:v>109.7</c:v>
                </c:pt>
                <c:pt idx="68">
                  <c:v>111.2</c:v>
                </c:pt>
                <c:pt idx="69">
                  <c:v>112.5</c:v>
                </c:pt>
                <c:pt idx="70">
                  <c:v>111.6</c:v>
                </c:pt>
                <c:pt idx="71">
                  <c:v>112.1</c:v>
                </c:pt>
                <c:pt idx="72">
                  <c:v>113.8</c:v>
                </c:pt>
                <c:pt idx="73">
                  <c:v>115.8</c:v>
                </c:pt>
                <c:pt idx="74">
                  <c:v>116.6</c:v>
                </c:pt>
                <c:pt idx="75">
                  <c:v>119.5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9F-4AEB-8E0C-E3380C5F2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612664"/>
        <c:axId val="404616072"/>
      </c:lineChart>
      <c:catAx>
        <c:axId val="404612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 rtl="0"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04616072"/>
        <c:crossesAt val="75"/>
        <c:auto val="1"/>
        <c:lblAlgn val="ctr"/>
        <c:lblOffset val="40"/>
        <c:tickLblSkip val="1"/>
        <c:tickMarkSkip val="1"/>
        <c:noMultiLvlLbl val="0"/>
      </c:catAx>
      <c:valAx>
        <c:axId val="404616072"/>
        <c:scaling>
          <c:orientation val="minMax"/>
          <c:max val="150"/>
          <c:min val="75"/>
        </c:scaling>
        <c:delete val="0"/>
        <c:axPos val="l"/>
        <c:majorGridlines>
          <c:spPr>
            <a:ln w="317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99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e-DE"/>
                  <a:t>Preisindex %</a:t>
                </a:r>
              </a:p>
            </c:rich>
          </c:tx>
          <c:layout>
            <c:manualLayout>
              <c:xMode val="edge"/>
              <c:yMode val="edge"/>
              <c:x val="1.9851116625310201E-2"/>
              <c:y val="0.30568720379146902"/>
            </c:manualLayout>
          </c:layout>
          <c:overlay val="0"/>
          <c:spPr>
            <a:noFill/>
            <a:ln w="2538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04612664"/>
        <c:crosses val="autoZero"/>
        <c:crossBetween val="between"/>
      </c:valAx>
      <c:spPr>
        <a:solidFill>
          <a:srgbClr val="C0C0C0"/>
        </a:solidFill>
        <a:ln w="1269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3634161723612"/>
          <c:y val="0.115203770550059"/>
          <c:w val="0.22890389088732499"/>
          <c:h val="0.172514635195541"/>
        </c:manualLayout>
      </c:layout>
      <c:overlay val="0"/>
      <c:spPr>
        <a:solidFill>
          <a:srgbClr val="FFFFFF"/>
        </a:solidFill>
        <a:ln w="3173">
          <a:solidFill>
            <a:schemeClr val="tx1"/>
          </a:solidFill>
          <a:prstDash val="solid"/>
        </a:ln>
      </c:spPr>
      <c:txPr>
        <a:bodyPr/>
        <a:lstStyle/>
        <a:p>
          <a:pPr>
            <a:defRPr sz="109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3">
      <a:solidFill>
        <a:schemeClr val="tx1"/>
      </a:solidFill>
      <a:prstDash val="solid"/>
    </a:ln>
  </c:spPr>
  <c:txPr>
    <a:bodyPr/>
    <a:lstStyle/>
    <a:p>
      <a:pPr>
        <a:defRPr sz="179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2820015883013E-2"/>
          <c:y val="0.10754183852603887"/>
          <c:w val="0.8578125673111151"/>
          <c:h val="0.7096721491622605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3333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3333F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459-4A2B-A9F9-67E3D78BC710}"/>
              </c:ext>
            </c:extLst>
          </c:dPt>
          <c:dLbls>
            <c:dLbl>
              <c:idx val="10"/>
              <c:layout>
                <c:manualLayout>
                  <c:x val="4.8991470083572155E-3"/>
                  <c:y val="1.5736222255924998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3333FF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Tabelle1!$B$2:$L$2</c:f>
              <c:numCache>
                <c:formatCode>0%</c:formatCode>
                <c:ptCount val="11"/>
                <c:pt idx="0">
                  <c:v>0.63861365873602149</c:v>
                </c:pt>
                <c:pt idx="1">
                  <c:v>0.63813519336767666</c:v>
                </c:pt>
                <c:pt idx="2">
                  <c:v>0.63006801866864559</c:v>
                </c:pt>
                <c:pt idx="3">
                  <c:v>0.62198633897229028</c:v>
                </c:pt>
                <c:pt idx="4">
                  <c:v>0.6235325031875848</c:v>
                </c:pt>
                <c:pt idx="5">
                  <c:v>0.63221477944417226</c:v>
                </c:pt>
                <c:pt idx="6">
                  <c:v>0.61979060927746255</c:v>
                </c:pt>
                <c:pt idx="7">
                  <c:v>0.61909547844728186</c:v>
                </c:pt>
                <c:pt idx="8">
                  <c:v>0.6277378677146972</c:v>
                </c:pt>
                <c:pt idx="9">
                  <c:v>0.6146459731274837</c:v>
                </c:pt>
                <c:pt idx="10">
                  <c:v>0.62658204209433166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9-4A2B-A9F9-67E3D78BC710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3333FF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A459-4A2B-A9F9-67E3D78BC710}"/>
              </c:ext>
            </c:extLst>
          </c:dPt>
          <c:dLbls>
            <c:dLbl>
              <c:idx val="10"/>
              <c:layout>
                <c:manualLayout>
                  <c:x val="-2.2862686038999783E-2"/>
                  <c:y val="9.4417333535549985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Tabelle1!$B$3:$L$3</c:f>
              <c:numCache>
                <c:formatCode>0%</c:formatCode>
                <c:ptCount val="11"/>
                <c:pt idx="0">
                  <c:v>0.69158815932789985</c:v>
                </c:pt>
                <c:pt idx="1">
                  <c:v>0.66676187887260863</c:v>
                </c:pt>
                <c:pt idx="2">
                  <c:v>0.65352787692646175</c:v>
                </c:pt>
                <c:pt idx="3">
                  <c:v>0.61029790291913955</c:v>
                </c:pt>
                <c:pt idx="4">
                  <c:v>0.60917362881910275</c:v>
                </c:pt>
                <c:pt idx="5">
                  <c:v>0.60053923477500393</c:v>
                </c:pt>
                <c:pt idx="6">
                  <c:v>0.58886097068786369</c:v>
                </c:pt>
                <c:pt idx="7">
                  <c:v>0.59214639551476633</c:v>
                </c:pt>
                <c:pt idx="8">
                  <c:v>0.5880538128711128</c:v>
                </c:pt>
                <c:pt idx="9">
                  <c:v>0.59688011732642476</c:v>
                </c:pt>
                <c:pt idx="10">
                  <c:v>0.61978299780403845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9-4A2B-A9F9-67E3D78BC710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A459-4A2B-A9F9-67E3D78BC710}"/>
              </c:ext>
            </c:extLst>
          </c:dPt>
          <c:dLbls>
            <c:dLbl>
              <c:idx val="10"/>
              <c:layout>
                <c:manualLayout>
                  <c:x val="-6.033048797047242E-2"/>
                  <c:y val="-4.9163179916317995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459-4A2B-A9F9-67E3D78BC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Tabelle1!$B$4:$L$4</c:f>
              <c:numCache>
                <c:formatCode>0%</c:formatCode>
                <c:ptCount val="11"/>
                <c:pt idx="0">
                  <c:v>0.76162014928094368</c:v>
                </c:pt>
                <c:pt idx="1">
                  <c:v>0.74062936690323722</c:v>
                </c:pt>
                <c:pt idx="2">
                  <c:v>0.70521791244264997</c:v>
                </c:pt>
                <c:pt idx="3">
                  <c:v>0.70978214000461237</c:v>
                </c:pt>
                <c:pt idx="4">
                  <c:v>0.70467278982705672</c:v>
                </c:pt>
                <c:pt idx="5">
                  <c:v>0.67602868702048946</c:v>
                </c:pt>
                <c:pt idx="6">
                  <c:v>0.67038843144586657</c:v>
                </c:pt>
                <c:pt idx="7">
                  <c:v>0.67477889525311141</c:v>
                </c:pt>
                <c:pt idx="8">
                  <c:v>0.64767004333031941</c:v>
                </c:pt>
                <c:pt idx="9">
                  <c:v>0.64853179436546282</c:v>
                </c:pt>
                <c:pt idx="10">
                  <c:v>0.69393202098737494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59-4A2B-A9F9-67E3D78BC710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459-4A2B-A9F9-67E3D78BC710}"/>
              </c:ext>
            </c:extLst>
          </c:dPt>
          <c:dLbls>
            <c:dLbl>
              <c:idx val="10"/>
              <c:layout>
                <c:manualLayout>
                  <c:x val="4.6702629748957931E-3"/>
                  <c:y val="-3.972144656276299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Tabelle1!$B$5:$L$5</c:f>
              <c:numCache>
                <c:formatCode>0%</c:formatCode>
                <c:ptCount val="11"/>
                <c:pt idx="0">
                  <c:v>0.68566662863997219</c:v>
                </c:pt>
                <c:pt idx="1">
                  <c:v>0.67355931501863531</c:v>
                </c:pt>
                <c:pt idx="2">
                  <c:v>0.65750764443254039</c:v>
                </c:pt>
                <c:pt idx="3">
                  <c:v>0.64230210929845588</c:v>
                </c:pt>
                <c:pt idx="4">
                  <c:v>0.64218605260156258</c:v>
                </c:pt>
                <c:pt idx="5">
                  <c:v>0.63609107427676681</c:v>
                </c:pt>
                <c:pt idx="6">
                  <c:v>0.62506032436588677</c:v>
                </c:pt>
                <c:pt idx="7">
                  <c:v>0.62804077550421888</c:v>
                </c:pt>
                <c:pt idx="8">
                  <c:v>0.62306954691239269</c:v>
                </c:pt>
                <c:pt idx="9">
                  <c:v>0.61937125071125509</c:v>
                </c:pt>
                <c:pt idx="10">
                  <c:v>0.64328547217616872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59-4A2B-A9F9-67E3D78BC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15152"/>
        <c:axId val="47217648"/>
      </c:lineChart>
      <c:dateAx>
        <c:axId val="4721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7648"/>
        <c:crosses val="autoZero"/>
        <c:auto val="0"/>
        <c:lblOffset val="100"/>
        <c:baseTimeUnit val="days"/>
      </c:dateAx>
      <c:valAx>
        <c:axId val="472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51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5078103461755274"/>
          <c:y val="0.42669770295761678"/>
          <c:w val="0.46117741032889348"/>
          <c:h val="6.0182996156892356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25310173697"/>
          <c:y val="9.0047393364928896E-2"/>
          <c:w val="0.80859304258708598"/>
          <c:h val="0.765402843601896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Getreide</c:v>
                </c:pt>
              </c:strCache>
            </c:strRef>
          </c:tx>
          <c:spPr>
            <a:ln w="25400" cmpd="sng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Sheet1!$B$2:$BY$2</c:f>
              <c:numCache>
                <c:formatCode>General</c:formatCode>
                <c:ptCount val="76"/>
                <c:pt idx="0">
                  <c:v>81.2</c:v>
                </c:pt>
                <c:pt idx="1">
                  <c:v>85.5</c:v>
                </c:pt>
                <c:pt idx="2">
                  <c:v>78.599999999999994</c:v>
                </c:pt>
                <c:pt idx="3">
                  <c:v>76.5</c:v>
                </c:pt>
                <c:pt idx="4">
                  <c:v>81.2</c:v>
                </c:pt>
                <c:pt idx="5">
                  <c:v>79.8</c:v>
                </c:pt>
                <c:pt idx="6">
                  <c:v>76.5</c:v>
                </c:pt>
                <c:pt idx="7">
                  <c:v>73</c:v>
                </c:pt>
                <c:pt idx="8">
                  <c:v>75.400000000000006</c:v>
                </c:pt>
                <c:pt idx="9">
                  <c:v>74</c:v>
                </c:pt>
                <c:pt idx="10">
                  <c:v>69.400000000000006</c:v>
                </c:pt>
                <c:pt idx="11">
                  <c:v>67</c:v>
                </c:pt>
                <c:pt idx="12">
                  <c:v>69.599999999999994</c:v>
                </c:pt>
                <c:pt idx="13">
                  <c:v>69.2</c:v>
                </c:pt>
                <c:pt idx="14">
                  <c:v>68.5</c:v>
                </c:pt>
                <c:pt idx="15">
                  <c:v>80.3</c:v>
                </c:pt>
                <c:pt idx="16">
                  <c:v>95.2</c:v>
                </c:pt>
                <c:pt idx="17">
                  <c:v>93</c:v>
                </c:pt>
                <c:pt idx="18">
                  <c:v>78.8</c:v>
                </c:pt>
                <c:pt idx="19">
                  <c:v>63.1</c:v>
                </c:pt>
                <c:pt idx="20">
                  <c:v>64.2</c:v>
                </c:pt>
                <c:pt idx="21">
                  <c:v>64.900000000000006</c:v>
                </c:pt>
                <c:pt idx="22">
                  <c:v>64.2</c:v>
                </c:pt>
                <c:pt idx="23">
                  <c:v>63.3</c:v>
                </c:pt>
                <c:pt idx="24">
                  <c:v>66.8</c:v>
                </c:pt>
                <c:pt idx="25">
                  <c:v>70.7</c:v>
                </c:pt>
                <c:pt idx="26">
                  <c:v>71</c:v>
                </c:pt>
                <c:pt idx="27">
                  <c:v>85.3</c:v>
                </c:pt>
                <c:pt idx="28">
                  <c:v>96</c:v>
                </c:pt>
                <c:pt idx="29">
                  <c:v>96.6</c:v>
                </c:pt>
                <c:pt idx="30">
                  <c:v>107.5</c:v>
                </c:pt>
                <c:pt idx="31">
                  <c:v>152.9</c:v>
                </c:pt>
                <c:pt idx="32">
                  <c:v>157.30000000000001</c:v>
                </c:pt>
                <c:pt idx="33">
                  <c:v>150.80000000000001</c:v>
                </c:pt>
                <c:pt idx="34">
                  <c:v>123.2</c:v>
                </c:pt>
                <c:pt idx="35">
                  <c:v>89.5</c:v>
                </c:pt>
                <c:pt idx="36">
                  <c:v>79.5</c:v>
                </c:pt>
                <c:pt idx="37">
                  <c:v>76.099999999999994</c:v>
                </c:pt>
                <c:pt idx="38">
                  <c:v>76.099999999999994</c:v>
                </c:pt>
                <c:pt idx="39">
                  <c:v>66.5</c:v>
                </c:pt>
                <c:pt idx="40">
                  <c:v>72</c:v>
                </c:pt>
                <c:pt idx="41">
                  <c:v>71.8</c:v>
                </c:pt>
                <c:pt idx="42">
                  <c:v>86.2</c:v>
                </c:pt>
                <c:pt idx="43">
                  <c:v>119.7</c:v>
                </c:pt>
                <c:pt idx="44">
                  <c:v>147.30000000000001</c:v>
                </c:pt>
                <c:pt idx="45">
                  <c:v>144.1</c:v>
                </c:pt>
                <c:pt idx="46">
                  <c:v>130.69999999999999</c:v>
                </c:pt>
                <c:pt idx="47">
                  <c:v>121.9</c:v>
                </c:pt>
                <c:pt idx="48">
                  <c:v>122.4</c:v>
                </c:pt>
                <c:pt idx="49">
                  <c:v>136.80000000000001</c:v>
                </c:pt>
                <c:pt idx="50">
                  <c:v>148.30000000000001</c:v>
                </c:pt>
                <c:pt idx="51">
                  <c:v>155.5</c:v>
                </c:pt>
                <c:pt idx="52">
                  <c:v>161.19999999999999</c:v>
                </c:pt>
                <c:pt idx="53">
                  <c:v>153.80000000000001</c:v>
                </c:pt>
                <c:pt idx="54">
                  <c:v>121.5</c:v>
                </c:pt>
                <c:pt idx="55">
                  <c:v>115.2</c:v>
                </c:pt>
                <c:pt idx="56">
                  <c:v>118.7</c:v>
                </c:pt>
                <c:pt idx="57">
                  <c:v>125.6</c:v>
                </c:pt>
                <c:pt idx="58">
                  <c:v>104.7</c:v>
                </c:pt>
                <c:pt idx="59">
                  <c:v>98.7</c:v>
                </c:pt>
                <c:pt idx="60">
                  <c:v>111.9</c:v>
                </c:pt>
                <c:pt idx="61">
                  <c:v>108.2</c:v>
                </c:pt>
                <c:pt idx="62">
                  <c:v>108.9</c:v>
                </c:pt>
                <c:pt idx="63">
                  <c:v>106.1</c:v>
                </c:pt>
                <c:pt idx="64">
                  <c:v>100</c:v>
                </c:pt>
                <c:pt idx="65">
                  <c:v>93.8</c:v>
                </c:pt>
                <c:pt idx="66">
                  <c:v>93.5</c:v>
                </c:pt>
                <c:pt idx="67">
                  <c:v>96.6</c:v>
                </c:pt>
                <c:pt idx="68">
                  <c:v>101.8</c:v>
                </c:pt>
                <c:pt idx="69">
                  <c:v>104.2</c:v>
                </c:pt>
                <c:pt idx="70">
                  <c:v>103.1</c:v>
                </c:pt>
                <c:pt idx="71">
                  <c:v>101.9</c:v>
                </c:pt>
                <c:pt idx="72">
                  <c:v>102.3</c:v>
                </c:pt>
                <c:pt idx="73">
                  <c:v>105.7</c:v>
                </c:pt>
                <c:pt idx="74">
                  <c:v>116</c:v>
                </c:pt>
                <c:pt idx="75">
                  <c:v>127.5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F7-4B76-9805-7003922D5DBA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Brotweizen</c:v>
                </c:pt>
              </c:strCache>
            </c:strRef>
          </c:tx>
          <c:spPr>
            <a:ln w="25380" cmpd="sng">
              <a:solidFill>
                <a:srgbClr val="FFFF99"/>
              </a:solidFill>
              <a:prstDash val="solid"/>
            </a:ln>
            <a:effectLst/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Sheet1!$B$3:$BY$3</c:f>
            </c:numRef>
          </c:val>
          <c:smooth val="0"/>
          <c:extLst>
            <c:ext xmlns:c16="http://schemas.microsoft.com/office/drawing/2014/chart" uri="{C3380CC4-5D6E-409C-BE32-E72D297353CC}">
              <c16:uniqueId val="{00000001-BFF7-4B76-9805-7003922D5DBA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Futtergerste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Sheet1!$B$4:$BY$4</c:f>
            </c:numRef>
          </c:val>
          <c:smooth val="0"/>
          <c:extLst>
            <c:ext xmlns:c16="http://schemas.microsoft.com/office/drawing/2014/chart" uri="{C3380CC4-5D6E-409C-BE32-E72D297353CC}">
              <c16:uniqueId val="{00000002-BFF7-4B76-9805-7003922D5DBA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Braugerste</c:v>
                </c:pt>
              </c:strCache>
            </c:strRef>
          </c:tx>
          <c:spPr>
            <a:ln w="25400">
              <a:solidFill>
                <a:srgbClr val="FFFF99"/>
              </a:solidFill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Sheet1!$B$5:$BY$5</c:f>
            </c:numRef>
          </c:val>
          <c:smooth val="0"/>
          <c:extLst>
            <c:ext xmlns:c16="http://schemas.microsoft.com/office/drawing/2014/chart" uri="{C3380CC4-5D6E-409C-BE32-E72D297353CC}">
              <c16:uniqueId val="{00000003-BFF7-4B76-9805-7003922D5DB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Raps</c:v>
                </c:pt>
              </c:strCache>
            </c:strRef>
          </c:tx>
          <c:spPr>
            <a:ln w="2540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Sheet1!$B$6:$BY$6</c:f>
              <c:numCache>
                <c:formatCode>General</c:formatCode>
                <c:ptCount val="76"/>
                <c:pt idx="0">
                  <c:v>61.9</c:v>
                </c:pt>
                <c:pt idx="1">
                  <c:v>69.400000000000006</c:v>
                </c:pt>
                <c:pt idx="2">
                  <c:v>67.2</c:v>
                </c:pt>
                <c:pt idx="3">
                  <c:v>74</c:v>
                </c:pt>
                <c:pt idx="4">
                  <c:v>75.400000000000006</c:v>
                </c:pt>
                <c:pt idx="5">
                  <c:v>75.3</c:v>
                </c:pt>
                <c:pt idx="6">
                  <c:v>84.6</c:v>
                </c:pt>
                <c:pt idx="7">
                  <c:v>85.8</c:v>
                </c:pt>
                <c:pt idx="8">
                  <c:v>88.5</c:v>
                </c:pt>
                <c:pt idx="9">
                  <c:v>84.2</c:v>
                </c:pt>
                <c:pt idx="10">
                  <c:v>80.8</c:v>
                </c:pt>
                <c:pt idx="11">
                  <c:v>90.2</c:v>
                </c:pt>
                <c:pt idx="12">
                  <c:v>99.7</c:v>
                </c:pt>
                <c:pt idx="13">
                  <c:v>93.8</c:v>
                </c:pt>
                <c:pt idx="14">
                  <c:v>88.3</c:v>
                </c:pt>
                <c:pt idx="15">
                  <c:v>92.2</c:v>
                </c:pt>
                <c:pt idx="16">
                  <c:v>98.9</c:v>
                </c:pt>
                <c:pt idx="17">
                  <c:v>104.1</c:v>
                </c:pt>
                <c:pt idx="18">
                  <c:v>96.5</c:v>
                </c:pt>
                <c:pt idx="19">
                  <c:v>74</c:v>
                </c:pt>
                <c:pt idx="20">
                  <c:v>73.5</c:v>
                </c:pt>
                <c:pt idx="21">
                  <c:v>71.8</c:v>
                </c:pt>
                <c:pt idx="22">
                  <c:v>76.2</c:v>
                </c:pt>
                <c:pt idx="23">
                  <c:v>80.7</c:v>
                </c:pt>
                <c:pt idx="24">
                  <c:v>78.7</c:v>
                </c:pt>
                <c:pt idx="25">
                  <c:v>86.7</c:v>
                </c:pt>
                <c:pt idx="26">
                  <c:v>93.1</c:v>
                </c:pt>
                <c:pt idx="27">
                  <c:v>95.6</c:v>
                </c:pt>
                <c:pt idx="28">
                  <c:v>100</c:v>
                </c:pt>
                <c:pt idx="29">
                  <c:v>93.4</c:v>
                </c:pt>
                <c:pt idx="30">
                  <c:v>106.9</c:v>
                </c:pt>
                <c:pt idx="31">
                  <c:v>130.5</c:v>
                </c:pt>
                <c:pt idx="32">
                  <c:v>158.69999999999999</c:v>
                </c:pt>
                <c:pt idx="33">
                  <c:v>171.2</c:v>
                </c:pt>
                <c:pt idx="34">
                  <c:v>165.3</c:v>
                </c:pt>
                <c:pt idx="35">
                  <c:v>123.1</c:v>
                </c:pt>
                <c:pt idx="36">
                  <c:v>105.6</c:v>
                </c:pt>
                <c:pt idx="37">
                  <c:v>99.2</c:v>
                </c:pt>
                <c:pt idx="38">
                  <c:v>99.2</c:v>
                </c:pt>
                <c:pt idx="39">
                  <c:v>99.2</c:v>
                </c:pt>
                <c:pt idx="40">
                  <c:v>99.2</c:v>
                </c:pt>
                <c:pt idx="41">
                  <c:v>99.2</c:v>
                </c:pt>
                <c:pt idx="42">
                  <c:v>99.2</c:v>
                </c:pt>
                <c:pt idx="43">
                  <c:v>99.3</c:v>
                </c:pt>
                <c:pt idx="44">
                  <c:v>128.9</c:v>
                </c:pt>
                <c:pt idx="45">
                  <c:v>118.2</c:v>
                </c:pt>
                <c:pt idx="46">
                  <c:v>117.3</c:v>
                </c:pt>
                <c:pt idx="47">
                  <c:v>114.5</c:v>
                </c:pt>
                <c:pt idx="48">
                  <c:v>117.3</c:v>
                </c:pt>
                <c:pt idx="49">
                  <c:v>127.7</c:v>
                </c:pt>
                <c:pt idx="50">
                  <c:v>130.69999999999999</c:v>
                </c:pt>
                <c:pt idx="51">
                  <c:v>124.7</c:v>
                </c:pt>
                <c:pt idx="52">
                  <c:v>121</c:v>
                </c:pt>
                <c:pt idx="53">
                  <c:v>122.6</c:v>
                </c:pt>
                <c:pt idx="54">
                  <c:v>102.5</c:v>
                </c:pt>
                <c:pt idx="55">
                  <c:v>97.2</c:v>
                </c:pt>
                <c:pt idx="56">
                  <c:v>95.3</c:v>
                </c:pt>
                <c:pt idx="57">
                  <c:v>104.3</c:v>
                </c:pt>
                <c:pt idx="58">
                  <c:v>84.4</c:v>
                </c:pt>
                <c:pt idx="59">
                  <c:v>84.7</c:v>
                </c:pt>
                <c:pt idx="60">
                  <c:v>91.3</c:v>
                </c:pt>
                <c:pt idx="61">
                  <c:v>95.8</c:v>
                </c:pt>
                <c:pt idx="62">
                  <c:v>99.9</c:v>
                </c:pt>
                <c:pt idx="63">
                  <c:v>98.3</c:v>
                </c:pt>
                <c:pt idx="64">
                  <c:v>95.2</c:v>
                </c:pt>
                <c:pt idx="65">
                  <c:v>98.1</c:v>
                </c:pt>
                <c:pt idx="66">
                  <c:v>95.4</c:v>
                </c:pt>
                <c:pt idx="67">
                  <c:v>102.8</c:v>
                </c:pt>
                <c:pt idx="68">
                  <c:v>109.4</c:v>
                </c:pt>
                <c:pt idx="69">
                  <c:v>106.2</c:v>
                </c:pt>
                <c:pt idx="70">
                  <c:v>97.9</c:v>
                </c:pt>
                <c:pt idx="71">
                  <c:v>97.7</c:v>
                </c:pt>
                <c:pt idx="72">
                  <c:v>94.6</c:v>
                </c:pt>
                <c:pt idx="73">
                  <c:v>91.7</c:v>
                </c:pt>
                <c:pt idx="74">
                  <c:v>96.7</c:v>
                </c:pt>
                <c:pt idx="75">
                  <c:v>97.5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FF7-4B76-9805-7003922D5DB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Zuckerrüben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Sheet1!$B$7:$BY$7</c:f>
              <c:numCache>
                <c:formatCode>General</c:formatCode>
                <c:ptCount val="76"/>
                <c:pt idx="0">
                  <c:v>110.6</c:v>
                </c:pt>
                <c:pt idx="1">
                  <c:v>110.6</c:v>
                </c:pt>
                <c:pt idx="2">
                  <c:v>110.6</c:v>
                </c:pt>
                <c:pt idx="3">
                  <c:v>110.6</c:v>
                </c:pt>
                <c:pt idx="4">
                  <c:v>110.6</c:v>
                </c:pt>
                <c:pt idx="5">
                  <c:v>110.6</c:v>
                </c:pt>
                <c:pt idx="6">
                  <c:v>110.6</c:v>
                </c:pt>
                <c:pt idx="7">
                  <c:v>114.9</c:v>
                </c:pt>
                <c:pt idx="8">
                  <c:v>114.9</c:v>
                </c:pt>
                <c:pt idx="9">
                  <c:v>114.9</c:v>
                </c:pt>
                <c:pt idx="10">
                  <c:v>114.9</c:v>
                </c:pt>
                <c:pt idx="11">
                  <c:v>108.7</c:v>
                </c:pt>
                <c:pt idx="12">
                  <c:v>108.7</c:v>
                </c:pt>
                <c:pt idx="13">
                  <c:v>108.7</c:v>
                </c:pt>
                <c:pt idx="14">
                  <c:v>108.7</c:v>
                </c:pt>
                <c:pt idx="15">
                  <c:v>115.9</c:v>
                </c:pt>
                <c:pt idx="16">
                  <c:v>115.9</c:v>
                </c:pt>
                <c:pt idx="17">
                  <c:v>115.9</c:v>
                </c:pt>
                <c:pt idx="18">
                  <c:v>115.9</c:v>
                </c:pt>
                <c:pt idx="19">
                  <c:v>112.5</c:v>
                </c:pt>
                <c:pt idx="20">
                  <c:v>112.5</c:v>
                </c:pt>
                <c:pt idx="21">
                  <c:v>112.5</c:v>
                </c:pt>
                <c:pt idx="22">
                  <c:v>112.5</c:v>
                </c:pt>
                <c:pt idx="23">
                  <c:v>109.1</c:v>
                </c:pt>
                <c:pt idx="24">
                  <c:v>109.1</c:v>
                </c:pt>
                <c:pt idx="25">
                  <c:v>109.1</c:v>
                </c:pt>
                <c:pt idx="26">
                  <c:v>109.1</c:v>
                </c:pt>
                <c:pt idx="27">
                  <c:v>95.5</c:v>
                </c:pt>
                <c:pt idx="28">
                  <c:v>95.5</c:v>
                </c:pt>
                <c:pt idx="29">
                  <c:v>95.5</c:v>
                </c:pt>
                <c:pt idx="30">
                  <c:v>95.5</c:v>
                </c:pt>
                <c:pt idx="31">
                  <c:v>86.6</c:v>
                </c:pt>
                <c:pt idx="32">
                  <c:v>86.6</c:v>
                </c:pt>
                <c:pt idx="33">
                  <c:v>86.6</c:v>
                </c:pt>
                <c:pt idx="34">
                  <c:v>86.6</c:v>
                </c:pt>
                <c:pt idx="35">
                  <c:v>80.900000000000006</c:v>
                </c:pt>
                <c:pt idx="36">
                  <c:v>80.900000000000006</c:v>
                </c:pt>
                <c:pt idx="37">
                  <c:v>80.900000000000006</c:v>
                </c:pt>
                <c:pt idx="38">
                  <c:v>80.900000000000006</c:v>
                </c:pt>
                <c:pt idx="39">
                  <c:v>76.400000000000006</c:v>
                </c:pt>
                <c:pt idx="40">
                  <c:v>76.400000000000006</c:v>
                </c:pt>
                <c:pt idx="41">
                  <c:v>76.400000000000006</c:v>
                </c:pt>
                <c:pt idx="42">
                  <c:v>76.400000000000006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104.9</c:v>
                </c:pt>
                <c:pt idx="48">
                  <c:v>104.9</c:v>
                </c:pt>
                <c:pt idx="49">
                  <c:v>104.9</c:v>
                </c:pt>
                <c:pt idx="50">
                  <c:v>104.9</c:v>
                </c:pt>
                <c:pt idx="51">
                  <c:v>116.6</c:v>
                </c:pt>
                <c:pt idx="52">
                  <c:v>116.6</c:v>
                </c:pt>
                <c:pt idx="53">
                  <c:v>116.6</c:v>
                </c:pt>
                <c:pt idx="54">
                  <c:v>116.6</c:v>
                </c:pt>
                <c:pt idx="55">
                  <c:v>116.6</c:v>
                </c:pt>
                <c:pt idx="56">
                  <c:v>140.9</c:v>
                </c:pt>
                <c:pt idx="57">
                  <c:v>140.9</c:v>
                </c:pt>
                <c:pt idx="58">
                  <c:v>140.9</c:v>
                </c:pt>
                <c:pt idx="59">
                  <c:v>140.9</c:v>
                </c:pt>
                <c:pt idx="60">
                  <c:v>136.5</c:v>
                </c:pt>
                <c:pt idx="61">
                  <c:v>136.5</c:v>
                </c:pt>
                <c:pt idx="62">
                  <c:v>136.5</c:v>
                </c:pt>
                <c:pt idx="63">
                  <c:v>136.5</c:v>
                </c:pt>
                <c:pt idx="64">
                  <c:v>100.3</c:v>
                </c:pt>
                <c:pt idx="65">
                  <c:v>100.3</c:v>
                </c:pt>
                <c:pt idx="66">
                  <c:v>100.3</c:v>
                </c:pt>
                <c:pt idx="67">
                  <c:v>100.3</c:v>
                </c:pt>
                <c:pt idx="68">
                  <c:v>101.1</c:v>
                </c:pt>
                <c:pt idx="69">
                  <c:v>101.1</c:v>
                </c:pt>
                <c:pt idx="70">
                  <c:v>101.1</c:v>
                </c:pt>
                <c:pt idx="71">
                  <c:v>87.7</c:v>
                </c:pt>
                <c:pt idx="72">
                  <c:v>87.7</c:v>
                </c:pt>
                <c:pt idx="73">
                  <c:v>87.7</c:v>
                </c:pt>
                <c:pt idx="74">
                  <c:v>87.7</c:v>
                </c:pt>
                <c:pt idx="75">
                  <c:v>78.900000000000006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FF7-4B76-9805-7003922D5DB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Speisekartoffeln</c:v>
                </c:pt>
              </c:strCache>
            </c:strRef>
          </c:tx>
          <c:spPr>
            <a:ln w="25400">
              <a:solidFill>
                <a:srgbClr val="FFCC99"/>
              </a:solidFill>
            </a:ln>
          </c:spPr>
          <c:marker>
            <c:symbol val="none"/>
          </c:marker>
          <c:cat>
            <c:strRef>
              <c:f>Sheet1!$B$1:$BY$1</c:f>
              <c:strCache>
                <c:ptCount val="73"/>
                <c:pt idx="0">
                  <c:v>2000</c:v>
                </c:pt>
                <c:pt idx="4">
                  <c:v>2001</c:v>
                </c:pt>
                <c:pt idx="8">
                  <c:v>2002</c:v>
                </c:pt>
                <c:pt idx="12">
                  <c:v>2003</c:v>
                </c:pt>
                <c:pt idx="16">
                  <c:v>2004</c:v>
                </c:pt>
                <c:pt idx="20">
                  <c:v>2005</c:v>
                </c:pt>
                <c:pt idx="24">
                  <c:v>2006</c:v>
                </c:pt>
                <c:pt idx="28">
                  <c:v>2007</c:v>
                </c:pt>
                <c:pt idx="32">
                  <c:v>2008</c:v>
                </c:pt>
                <c:pt idx="36">
                  <c:v>2009</c:v>
                </c:pt>
                <c:pt idx="40">
                  <c:v>2010</c:v>
                </c:pt>
                <c:pt idx="44">
                  <c:v>2011</c:v>
                </c:pt>
                <c:pt idx="48">
                  <c:v>2012</c:v>
                </c:pt>
                <c:pt idx="52">
                  <c:v>2013</c:v>
                </c:pt>
                <c:pt idx="56">
                  <c:v>2014</c:v>
                </c:pt>
                <c:pt idx="60">
                  <c:v>2015</c:v>
                </c:pt>
                <c:pt idx="64">
                  <c:v>2016</c:v>
                </c:pt>
                <c:pt idx="68">
                  <c:v>2017</c:v>
                </c:pt>
                <c:pt idx="72">
                  <c:v>2018</c:v>
                </c:pt>
              </c:strCache>
            </c:strRef>
          </c:cat>
          <c:val>
            <c:numRef>
              <c:f>Sheet1!$B$8:$BY$8</c:f>
              <c:numCache>
                <c:formatCode>General</c:formatCode>
                <c:ptCount val="76"/>
                <c:pt idx="0">
                  <c:v>49.6</c:v>
                </c:pt>
                <c:pt idx="1">
                  <c:v>31.3</c:v>
                </c:pt>
                <c:pt idx="2">
                  <c:v>54.3</c:v>
                </c:pt>
                <c:pt idx="3">
                  <c:v>38.700000000000003</c:v>
                </c:pt>
                <c:pt idx="4">
                  <c:v>31.7</c:v>
                </c:pt>
                <c:pt idx="5">
                  <c:v>31</c:v>
                </c:pt>
                <c:pt idx="6">
                  <c:v>91.6</c:v>
                </c:pt>
                <c:pt idx="7">
                  <c:v>84.4</c:v>
                </c:pt>
                <c:pt idx="8">
                  <c:v>88.3</c:v>
                </c:pt>
                <c:pt idx="9">
                  <c:v>76.400000000000006</c:v>
                </c:pt>
                <c:pt idx="10">
                  <c:v>88.7</c:v>
                </c:pt>
                <c:pt idx="11">
                  <c:v>65.400000000000006</c:v>
                </c:pt>
                <c:pt idx="12">
                  <c:v>63.7</c:v>
                </c:pt>
                <c:pt idx="13">
                  <c:v>68.099999999999994</c:v>
                </c:pt>
                <c:pt idx="14">
                  <c:v>101.8</c:v>
                </c:pt>
                <c:pt idx="15">
                  <c:v>118</c:v>
                </c:pt>
                <c:pt idx="16">
                  <c:v>107.4</c:v>
                </c:pt>
                <c:pt idx="17">
                  <c:v>107.5</c:v>
                </c:pt>
                <c:pt idx="18">
                  <c:v>152</c:v>
                </c:pt>
                <c:pt idx="19">
                  <c:v>36.9</c:v>
                </c:pt>
                <c:pt idx="20">
                  <c:v>37.6</c:v>
                </c:pt>
                <c:pt idx="21">
                  <c:v>45.3</c:v>
                </c:pt>
                <c:pt idx="22">
                  <c:v>60.7</c:v>
                </c:pt>
                <c:pt idx="23">
                  <c:v>70.8</c:v>
                </c:pt>
                <c:pt idx="24">
                  <c:v>73.900000000000006</c:v>
                </c:pt>
                <c:pt idx="25">
                  <c:v>98.3</c:v>
                </c:pt>
                <c:pt idx="26">
                  <c:v>133.80000000000001</c:v>
                </c:pt>
                <c:pt idx="27">
                  <c:v>143.80000000000001</c:v>
                </c:pt>
                <c:pt idx="28">
                  <c:v>171.5</c:v>
                </c:pt>
                <c:pt idx="29">
                  <c:v>176.3</c:v>
                </c:pt>
                <c:pt idx="30">
                  <c:v>147.4</c:v>
                </c:pt>
                <c:pt idx="31">
                  <c:v>93.5</c:v>
                </c:pt>
                <c:pt idx="32">
                  <c:v>87.1</c:v>
                </c:pt>
                <c:pt idx="33">
                  <c:v>81.400000000000006</c:v>
                </c:pt>
                <c:pt idx="34">
                  <c:v>123.1</c:v>
                </c:pt>
                <c:pt idx="35">
                  <c:v>74.7</c:v>
                </c:pt>
                <c:pt idx="36">
                  <c:v>77.099999999999994</c:v>
                </c:pt>
                <c:pt idx="37">
                  <c:v>83.4</c:v>
                </c:pt>
                <c:pt idx="38">
                  <c:v>108.7</c:v>
                </c:pt>
                <c:pt idx="39">
                  <c:v>68</c:v>
                </c:pt>
                <c:pt idx="40">
                  <c:v>73.400000000000006</c:v>
                </c:pt>
                <c:pt idx="41">
                  <c:v>78.2</c:v>
                </c:pt>
                <c:pt idx="42">
                  <c:v>96.5</c:v>
                </c:pt>
                <c:pt idx="43">
                  <c:v>104</c:v>
                </c:pt>
                <c:pt idx="44">
                  <c:v>134.1</c:v>
                </c:pt>
                <c:pt idx="45">
                  <c:v>144.69999999999999</c:v>
                </c:pt>
                <c:pt idx="46">
                  <c:v>143.5</c:v>
                </c:pt>
                <c:pt idx="47">
                  <c:v>77.5</c:v>
                </c:pt>
                <c:pt idx="48">
                  <c:v>81.7</c:v>
                </c:pt>
                <c:pt idx="49">
                  <c:v>81.2</c:v>
                </c:pt>
                <c:pt idx="50">
                  <c:v>96.6</c:v>
                </c:pt>
                <c:pt idx="51">
                  <c:v>99.7</c:v>
                </c:pt>
                <c:pt idx="52">
                  <c:v>133.80000000000001</c:v>
                </c:pt>
                <c:pt idx="53">
                  <c:v>164</c:v>
                </c:pt>
                <c:pt idx="54">
                  <c:v>186.4</c:v>
                </c:pt>
                <c:pt idx="55">
                  <c:v>178</c:v>
                </c:pt>
                <c:pt idx="56">
                  <c:v>189.3</c:v>
                </c:pt>
                <c:pt idx="57">
                  <c:v>177.2</c:v>
                </c:pt>
                <c:pt idx="58">
                  <c:v>150.4</c:v>
                </c:pt>
                <c:pt idx="59">
                  <c:v>100.6</c:v>
                </c:pt>
                <c:pt idx="60">
                  <c:v>99.9</c:v>
                </c:pt>
                <c:pt idx="61">
                  <c:v>109.2</c:v>
                </c:pt>
                <c:pt idx="62">
                  <c:v>165.8</c:v>
                </c:pt>
                <c:pt idx="63">
                  <c:v>274.89999999999992</c:v>
                </c:pt>
                <c:pt idx="64">
                  <c:v>283.10000000000002</c:v>
                </c:pt>
                <c:pt idx="65">
                  <c:v>354.9</c:v>
                </c:pt>
                <c:pt idx="66">
                  <c:v>426.1</c:v>
                </c:pt>
                <c:pt idx="67">
                  <c:v>255.1</c:v>
                </c:pt>
                <c:pt idx="68">
                  <c:v>291.5</c:v>
                </c:pt>
                <c:pt idx="69">
                  <c:v>330.8</c:v>
                </c:pt>
                <c:pt idx="70">
                  <c:v>330.5</c:v>
                </c:pt>
                <c:pt idx="71">
                  <c:v>128.19999999999999</c:v>
                </c:pt>
                <c:pt idx="72">
                  <c:v>133.19999999999999</c:v>
                </c:pt>
                <c:pt idx="73">
                  <c:v>149.4</c:v>
                </c:pt>
                <c:pt idx="74">
                  <c:v>174.1</c:v>
                </c:pt>
                <c:pt idx="75">
                  <c:v>261.60000000000002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FF7-4B76-9805-7003922D5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544936"/>
        <c:axId val="440548136"/>
      </c:lineChart>
      <c:catAx>
        <c:axId val="440544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 rtl="0"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40548136"/>
        <c:crossesAt val="25"/>
        <c:auto val="1"/>
        <c:lblAlgn val="ctr"/>
        <c:lblOffset val="40"/>
        <c:tickLblSkip val="1"/>
        <c:tickMarkSkip val="1"/>
        <c:noMultiLvlLbl val="0"/>
      </c:catAx>
      <c:valAx>
        <c:axId val="440548136"/>
        <c:scaling>
          <c:orientation val="minMax"/>
          <c:max val="450"/>
          <c:min val="25"/>
        </c:scaling>
        <c:delete val="0"/>
        <c:axPos val="l"/>
        <c:majorGridlines>
          <c:spPr>
            <a:ln w="317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99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e-DE"/>
                  <a:t>Preisindex %</a:t>
                </a:r>
              </a:p>
            </c:rich>
          </c:tx>
          <c:layout>
            <c:manualLayout>
              <c:xMode val="edge"/>
              <c:yMode val="edge"/>
              <c:x val="1.9851116625310201E-2"/>
              <c:y val="0.30568720379146902"/>
            </c:manualLayout>
          </c:layout>
          <c:overlay val="0"/>
          <c:spPr>
            <a:noFill/>
            <a:ln w="2538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40544936"/>
        <c:crosses val="autoZero"/>
        <c:crossBetween val="between"/>
      </c:valAx>
      <c:spPr>
        <a:solidFill>
          <a:srgbClr val="C0C0C0"/>
        </a:solidFill>
        <a:ln w="1269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7311845395581499"/>
          <c:y val="2.33589566149837E-2"/>
          <c:w val="0.18257299886723699"/>
          <c:h val="0.23001951359405501"/>
        </c:manualLayout>
      </c:layout>
      <c:overlay val="0"/>
      <c:spPr>
        <a:solidFill>
          <a:srgbClr val="FFFFFF"/>
        </a:solidFill>
        <a:ln w="3173">
          <a:solidFill>
            <a:schemeClr val="tx1"/>
          </a:solidFill>
          <a:prstDash val="solid"/>
        </a:ln>
      </c:spPr>
      <c:txPr>
        <a:bodyPr/>
        <a:lstStyle/>
        <a:p>
          <a:pPr>
            <a:defRPr sz="109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3">
      <a:solidFill>
        <a:schemeClr val="tx1"/>
      </a:solidFill>
      <a:prstDash val="solid"/>
    </a:ln>
  </c:spPr>
  <c:txPr>
    <a:bodyPr/>
    <a:lstStyle/>
    <a:p>
      <a:pPr>
        <a:defRPr sz="179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2820015883013E-2"/>
          <c:y val="0.10754183852603887"/>
          <c:w val="0.8578125673111151"/>
          <c:h val="0.7096721491622605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3333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3333FF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459-4A2B-A9F9-67E3D78BC710}"/>
              </c:ext>
            </c:extLst>
          </c:dPt>
          <c:dLbls>
            <c:dLbl>
              <c:idx val="10"/>
              <c:layout>
                <c:manualLayout>
                  <c:x val="-3.1027931052928275E-2"/>
                  <c:y val="-4.406142231659002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3333FF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Tabelle1!$B$2:$L$2</c:f>
              <c:numCache>
                <c:formatCode>0</c:formatCode>
                <c:ptCount val="11"/>
                <c:pt idx="0">
                  <c:v>313.19600802026702</c:v>
                </c:pt>
                <c:pt idx="1">
                  <c:v>323.06790772822598</c:v>
                </c:pt>
                <c:pt idx="2">
                  <c:v>332.91355765090901</c:v>
                </c:pt>
                <c:pt idx="3">
                  <c:v>352.93314385321702</c:v>
                </c:pt>
                <c:pt idx="4">
                  <c:v>367.03968511463103</c:v>
                </c:pt>
                <c:pt idx="5">
                  <c:v>375.679347580561</c:v>
                </c:pt>
                <c:pt idx="6">
                  <c:v>374.434394769976</c:v>
                </c:pt>
                <c:pt idx="7">
                  <c:v>386.351580780316</c:v>
                </c:pt>
                <c:pt idx="8">
                  <c:v>398.89176501366802</c:v>
                </c:pt>
                <c:pt idx="9">
                  <c:v>409.63401043677402</c:v>
                </c:pt>
                <c:pt idx="10">
                  <c:v>363.41414009485453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9-4A2B-A9F9-67E3D78BC710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3333FF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A459-4A2B-A9F9-67E3D78BC710}"/>
              </c:ext>
            </c:extLst>
          </c:dPt>
          <c:dLbls>
            <c:dLbl>
              <c:idx val="10"/>
              <c:layout>
                <c:manualLayout>
                  <c:x val="-2.7761833047356878E-2"/>
                  <c:y val="-4.4061422316589993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3333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Tabelle1!$B$3:$L$3</c:f>
              <c:numCache>
                <c:formatCode>0</c:formatCode>
                <c:ptCount val="11"/>
                <c:pt idx="0">
                  <c:v>189.80023862899799</c:v>
                </c:pt>
                <c:pt idx="1">
                  <c:v>207.862563306901</c:v>
                </c:pt>
                <c:pt idx="2">
                  <c:v>224.66408168188099</c:v>
                </c:pt>
                <c:pt idx="3">
                  <c:v>244.94987625796799</c:v>
                </c:pt>
                <c:pt idx="4">
                  <c:v>252.63056823297899</c:v>
                </c:pt>
                <c:pt idx="5">
                  <c:v>257.45175514625902</c:v>
                </c:pt>
                <c:pt idx="6">
                  <c:v>265.61175552626003</c:v>
                </c:pt>
                <c:pt idx="7">
                  <c:v>269.51994356355499</c:v>
                </c:pt>
                <c:pt idx="8">
                  <c:v>265.81064000590402</c:v>
                </c:pt>
                <c:pt idx="9">
                  <c:v>275.99045831287702</c:v>
                </c:pt>
                <c:pt idx="10">
                  <c:v>245.42918806635822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9-4A2B-A9F9-67E3D78BC710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A459-4A2B-A9F9-67E3D78BC710}"/>
              </c:ext>
            </c:extLst>
          </c:dPt>
          <c:dLbls>
            <c:dLbl>
              <c:idx val="10"/>
              <c:layout>
                <c:manualLayout>
                  <c:x val="-2.9302556917544142E-2"/>
                  <c:y val="5.1548642521601989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459-4A2B-A9F9-67E3D78BC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Tabelle1!$B$4:$L$4</c:f>
              <c:numCache>
                <c:formatCode>0</c:formatCode>
                <c:ptCount val="11"/>
                <c:pt idx="0">
                  <c:v>190.91158173821501</c:v>
                </c:pt>
                <c:pt idx="1">
                  <c:v>202.041504096696</c:v>
                </c:pt>
                <c:pt idx="2">
                  <c:v>214.731850965798</c:v>
                </c:pt>
                <c:pt idx="3">
                  <c:v>233.37228911784999</c:v>
                </c:pt>
                <c:pt idx="4">
                  <c:v>240.219376059095</c:v>
                </c:pt>
                <c:pt idx="5">
                  <c:v>242.75797402604201</c:v>
                </c:pt>
                <c:pt idx="6">
                  <c:v>244.694881002296</c:v>
                </c:pt>
                <c:pt idx="7">
                  <c:v>252.52817583805299</c:v>
                </c:pt>
                <c:pt idx="8">
                  <c:v>259.29323228971998</c:v>
                </c:pt>
                <c:pt idx="9">
                  <c:v>251.86909784517101</c:v>
                </c:pt>
                <c:pt idx="10">
                  <c:v>233.24199629789359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59-4A2B-A9F9-67E3D78BC710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459-4A2B-A9F9-67E3D78BC710}"/>
              </c:ext>
            </c:extLst>
          </c:dPt>
          <c:dLbls>
            <c:dLbl>
              <c:idx val="10"/>
              <c:layout>
                <c:manualLayout>
                  <c:x val="-2.9623766083603998E-2"/>
                  <c:y val="-6.1752157721057993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459-4A2B-A9F9-67E3D78BC710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Tabelle1!$B$5:$L$5</c:f>
              <c:numCache>
                <c:formatCode>0</c:formatCode>
                <c:ptCount val="11"/>
                <c:pt idx="0">
                  <c:v>247.83074605522091</c:v>
                </c:pt>
                <c:pt idx="1">
                  <c:v>259.86280242283851</c:v>
                </c:pt>
                <c:pt idx="2">
                  <c:v>271.44631709837836</c:v>
                </c:pt>
                <c:pt idx="3">
                  <c:v>293.04163227617255</c:v>
                </c:pt>
                <c:pt idx="4">
                  <c:v>303.56449524986709</c:v>
                </c:pt>
                <c:pt idx="5">
                  <c:v>309.59786165430421</c:v>
                </c:pt>
                <c:pt idx="6">
                  <c:v>310.91519028650396</c:v>
                </c:pt>
                <c:pt idx="7">
                  <c:v>318.98576856913218</c:v>
                </c:pt>
                <c:pt idx="8">
                  <c:v>325.84580835996468</c:v>
                </c:pt>
                <c:pt idx="9">
                  <c:v>330.61934723096107</c:v>
                </c:pt>
                <c:pt idx="10">
                  <c:v>297.17099692033435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59-4A2B-A9F9-67E3D78BC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15152"/>
        <c:axId val="47217648"/>
      </c:lineChart>
      <c:dateAx>
        <c:axId val="4721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7648"/>
        <c:crosses val="autoZero"/>
        <c:auto val="0"/>
        <c:lblOffset val="100"/>
        <c:baseTimeUnit val="days"/>
      </c:dateAx>
      <c:valAx>
        <c:axId val="472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€/ha</a:t>
                </a:r>
                <a:r>
                  <a:rPr lang="de-DE" baseline="0" dirty="0"/>
                  <a:t> LF</a:t>
                </a:r>
                <a:endParaRPr lang="de-DE" dirty="0"/>
              </a:p>
            </c:rich>
          </c:tx>
          <c:layout>
            <c:manualLayout>
              <c:xMode val="edge"/>
              <c:yMode val="edge"/>
              <c:x val="1.7963539030642687E-2"/>
              <c:y val="2.76018294659398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2151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3771664259526717"/>
          <c:y val="0.56832370326094173"/>
          <c:w val="0.46117741032889348"/>
          <c:h val="6.0182996156892356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3381639734494"/>
          <c:y val="0.15434074074074078"/>
          <c:w val="0.72942319656504195"/>
          <c:h val="0.76210883639545068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2011-2020_AK'!$BP$11</c:f>
              <c:strCache>
                <c:ptCount val="1"/>
                <c:pt idx="0">
                  <c:v>HE ABL insg.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solidFill>
                    <a:schemeClr val="dk1">
                      <a:tint val="8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D2-4DFE-A29B-4DE03367DA6A}"/>
              </c:ext>
            </c:extLst>
          </c:dPt>
          <c:dLbls>
            <c:dLbl>
              <c:idx val="10"/>
              <c:layout>
                <c:manualLayout>
                  <c:x val="-5.1408471278092942E-2"/>
                  <c:y val="-5.037037037037037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D2-4DFE-A29B-4DE03367DA6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2011-2020_AK'!$BQ$11:$CA$11</c:f>
              <c:numCache>
                <c:formatCode>0.0</c:formatCode>
                <c:ptCount val="11"/>
                <c:pt idx="0">
                  <c:v>1.8548646915720199</c:v>
                </c:pt>
                <c:pt idx="1">
                  <c:v>1.8128384452086099</c:v>
                </c:pt>
                <c:pt idx="2">
                  <c:v>1.87703265081774</c:v>
                </c:pt>
                <c:pt idx="3">
                  <c:v>1.8248089663254901</c:v>
                </c:pt>
                <c:pt idx="4">
                  <c:v>1.8343983364924099</c:v>
                </c:pt>
                <c:pt idx="5">
                  <c:v>1.8215726874473901</c:v>
                </c:pt>
                <c:pt idx="6">
                  <c:v>1.99266599974701</c:v>
                </c:pt>
                <c:pt idx="7">
                  <c:v>2.0273505014333399</c:v>
                </c:pt>
                <c:pt idx="8">
                  <c:v>1.95500579835608</c:v>
                </c:pt>
                <c:pt idx="9">
                  <c:v>1.9787493390939599</c:v>
                </c:pt>
                <c:pt idx="10">
                  <c:v>1.8979287416494046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D2-4DFE-A29B-4DE03367DA6A}"/>
            </c:ext>
          </c:extLst>
        </c:ser>
        <c:ser>
          <c:idx val="1"/>
          <c:order val="1"/>
          <c:tx>
            <c:strRef>
              <c:f>'HE_JP AB 2011-2020_AK'!$BP$12</c:f>
              <c:strCache>
                <c:ptCount val="1"/>
                <c:pt idx="0">
                  <c:v>HE ABL nAK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D2-4DFE-A29B-4DE03367DA6A}"/>
              </c:ext>
            </c:extLst>
          </c:dPt>
          <c:dLbls>
            <c:dLbl>
              <c:idx val="10"/>
              <c:layout>
                <c:manualLayout>
                  <c:x val="-5.5908498425264096E-2"/>
                  <c:y val="-4.7407407407407405E-2"/>
                </c:manualLayout>
              </c:layout>
              <c:spPr>
                <a:noFill/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D2-4DFE-A29B-4DE03367D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2011-2020_AK'!$BQ$12:$CA$12</c:f>
              <c:numCache>
                <c:formatCode>0.0</c:formatCode>
                <c:ptCount val="11"/>
                <c:pt idx="0">
                  <c:v>1.2237800841276265</c:v>
                </c:pt>
                <c:pt idx="1">
                  <c:v>1.2170466101862378</c:v>
                </c:pt>
                <c:pt idx="2">
                  <c:v>1.1873483972720602</c:v>
                </c:pt>
                <c:pt idx="3">
                  <c:v>1.1747039719119594</c:v>
                </c:pt>
                <c:pt idx="4">
                  <c:v>1.1450731242965511</c:v>
                </c:pt>
                <c:pt idx="5">
                  <c:v>1.1175781434058463</c:v>
                </c:pt>
                <c:pt idx="6">
                  <c:v>1.1887829489255117</c:v>
                </c:pt>
                <c:pt idx="7">
                  <c:v>1.1611034323598843</c:v>
                </c:pt>
                <c:pt idx="8">
                  <c:v>1.1209880140590334</c:v>
                </c:pt>
                <c:pt idx="9">
                  <c:v>1.1344424120062291</c:v>
                </c:pt>
                <c:pt idx="10">
                  <c:v>1.1670847138550939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3D2-4DFE-A29B-4DE03367DA6A}"/>
            </c:ext>
          </c:extLst>
        </c:ser>
        <c:ser>
          <c:idx val="2"/>
          <c:order val="2"/>
          <c:tx>
            <c:strRef>
              <c:f>'HE_JP AB 2011-2020_AK'!$BP$13</c:f>
              <c:strCache>
                <c:ptCount val="1"/>
                <c:pt idx="0">
                  <c:v>HE NBL insg.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3D2-4DFE-A29B-4DE03367DA6A}"/>
              </c:ext>
            </c:extLst>
          </c:dPt>
          <c:dLbls>
            <c:dLbl>
              <c:idx val="10"/>
              <c:layout>
                <c:manualLayout>
                  <c:x val="-5.5264436792247566E-2"/>
                  <c:y val="3.2592592592592486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D2-4DFE-A29B-4DE03367DA6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2011-2020_AK'!$BQ$13:$CA$13</c:f>
              <c:numCache>
                <c:formatCode>0.0</c:formatCode>
                <c:ptCount val="11"/>
                <c:pt idx="0">
                  <c:v>0.89833633780955102</c:v>
                </c:pt>
                <c:pt idx="1">
                  <c:v>0.98795903122005702</c:v>
                </c:pt>
                <c:pt idx="2">
                  <c:v>0.95986180381993502</c:v>
                </c:pt>
                <c:pt idx="3">
                  <c:v>1.15127405039041</c:v>
                </c:pt>
                <c:pt idx="4">
                  <c:v>1.120905739668</c:v>
                </c:pt>
                <c:pt idx="5">
                  <c:v>1.09904008848972</c:v>
                </c:pt>
                <c:pt idx="6">
                  <c:v>0.84848550188997296</c:v>
                </c:pt>
                <c:pt idx="7">
                  <c:v>0.97286173584563795</c:v>
                </c:pt>
                <c:pt idx="8">
                  <c:v>0.95562540289565001</c:v>
                </c:pt>
                <c:pt idx="9">
                  <c:v>0.92229683925998496</c:v>
                </c:pt>
                <c:pt idx="10">
                  <c:v>0.99166465312889207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3D2-4DFE-A29B-4DE03367DA6A}"/>
            </c:ext>
          </c:extLst>
        </c:ser>
        <c:ser>
          <c:idx val="3"/>
          <c:order val="3"/>
          <c:tx>
            <c:strRef>
              <c:f>'HE_JP AB 2011-2020_AK'!$BP$14</c:f>
              <c:strCache>
                <c:ptCount val="1"/>
                <c:pt idx="0">
                  <c:v>HE NBL nAK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53D2-4DFE-A29B-4DE03367DA6A}"/>
              </c:ext>
            </c:extLst>
          </c:dPt>
          <c:dLbls>
            <c:dLbl>
              <c:idx val="10"/>
              <c:layout>
                <c:manualLayout>
                  <c:x val="-5.082590765933101E-2"/>
                  <c:y val="-5.9259259259259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3D2-4DFE-A29B-4DE03367DA6A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8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2011-2020_AK'!$BQ$14:$CA$14</c:f>
              <c:numCache>
                <c:formatCode>0.0</c:formatCode>
                <c:ptCount val="11"/>
                <c:pt idx="0">
                  <c:v>0.4858221837532064</c:v>
                </c:pt>
                <c:pt idx="1">
                  <c:v>0.47523816769419497</c:v>
                </c:pt>
                <c:pt idx="2">
                  <c:v>0.47092566878928194</c:v>
                </c:pt>
                <c:pt idx="3">
                  <c:v>0.46537228836422984</c:v>
                </c:pt>
                <c:pt idx="4">
                  <c:v>0.47453160232444613</c:v>
                </c:pt>
                <c:pt idx="5">
                  <c:v>0.46613282944260975</c:v>
                </c:pt>
                <c:pt idx="6">
                  <c:v>0.44812580227445753</c:v>
                </c:pt>
                <c:pt idx="7">
                  <c:v>0.44878052064963009</c:v>
                </c:pt>
                <c:pt idx="8">
                  <c:v>0.44337446720745588</c:v>
                </c:pt>
                <c:pt idx="9">
                  <c:v>0.41553216417345701</c:v>
                </c:pt>
                <c:pt idx="10">
                  <c:v>0.45938356946729703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3D2-4DFE-A29B-4DE03367DA6A}"/>
            </c:ext>
          </c:extLst>
        </c:ser>
        <c:ser>
          <c:idx val="4"/>
          <c:order val="4"/>
          <c:tx>
            <c:strRef>
              <c:f>'HE_JP AB 2011-2020_AK'!$BP$15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chemeClr val="dk1">
                    <a:tint val="300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solidFill>
                    <a:schemeClr val="dk1">
                      <a:tint val="3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53D2-4DFE-A29B-4DE03367DA6A}"/>
              </c:ext>
            </c:extLst>
          </c:dPt>
          <c:dLbls>
            <c:dLbl>
              <c:idx val="10"/>
              <c:layout>
                <c:manualLayout>
                  <c:x val="-5.321752674730066E-2"/>
                  <c:y val="1.1851851851851744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D2-4DFE-A29B-4DE03367D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2011-2020_AK'!$BQ$15:$CA$15</c:f>
              <c:numCache>
                <c:formatCode>#,##0.0_);\(#,##0.0\)</c:formatCode>
                <c:ptCount val="11"/>
                <c:pt idx="0">
                  <c:v>1.11281541447355</c:v>
                </c:pt>
                <c:pt idx="1">
                  <c:v>1.1534103398206501</c:v>
                </c:pt>
                <c:pt idx="2">
                  <c:v>1.12619891205779</c:v>
                </c:pt>
                <c:pt idx="3">
                  <c:v>1.17279583690356</c:v>
                </c:pt>
                <c:pt idx="4">
                  <c:v>1.2039994364546001</c:v>
                </c:pt>
                <c:pt idx="5">
                  <c:v>1.14821632086088</c:v>
                </c:pt>
                <c:pt idx="6">
                  <c:v>1.13068882385289</c:v>
                </c:pt>
                <c:pt idx="7">
                  <c:v>1.0465095157815301</c:v>
                </c:pt>
                <c:pt idx="8">
                  <c:v>1.0218520104923201</c:v>
                </c:pt>
                <c:pt idx="9">
                  <c:v>1.00129882358049</c:v>
                </c:pt>
                <c:pt idx="10" formatCode="0.0">
                  <c:v>1.111778543427826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3D2-4DFE-A29B-4DE03367DA6A}"/>
            </c:ext>
          </c:extLst>
        </c:ser>
        <c:ser>
          <c:idx val="5"/>
          <c:order val="5"/>
          <c:tx>
            <c:strRef>
              <c:f>'HE_JP AB 2011-2020_AK'!$BP$16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53D2-4DFE-A29B-4DE03367DA6A}"/>
              </c:ext>
            </c:extLst>
          </c:dPt>
          <c:dLbls>
            <c:dLbl>
              <c:idx val="10"/>
              <c:layout>
                <c:manualLayout>
                  <c:x val="-5.2704198420074656E-2"/>
                  <c:y val="-5.3333333333333337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3D2-4DFE-A29B-4DE03367D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2011-2020_AK'!$BQ$5:$CA$5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2011-2020_AK'!$BQ$16:$CA$16</c:f>
              <c:numCache>
                <c:formatCode>0.0</c:formatCode>
                <c:ptCount val="11"/>
                <c:pt idx="0">
                  <c:v>1.4036206389103865</c:v>
                </c:pt>
                <c:pt idx="1">
                  <c:v>1.4166819821556571</c:v>
                </c:pt>
                <c:pt idx="2">
                  <c:v>1.4276269875959768</c:v>
                </c:pt>
                <c:pt idx="3">
                  <c:v>1.4761776210356194</c:v>
                </c:pt>
                <c:pt idx="4">
                  <c:v>1.482565346312092</c:v>
                </c:pt>
                <c:pt idx="5">
                  <c:v>1.4554851754391753</c:v>
                </c:pt>
                <c:pt idx="6">
                  <c:v>1.4586982609135877</c:v>
                </c:pt>
                <c:pt idx="7">
                  <c:v>1.4835440897648231</c:v>
                </c:pt>
                <c:pt idx="8">
                  <c:v>1.438480051574164</c:v>
                </c:pt>
                <c:pt idx="9">
                  <c:v>1.4290038853684444</c:v>
                </c:pt>
                <c:pt idx="10">
                  <c:v>1.4471884039069927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53D2-4DFE-A29B-4DE03367D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AK/100 ha LF</a:t>
                </a:r>
              </a:p>
            </c:rich>
          </c:tx>
          <c:layout>
            <c:manualLayout>
              <c:xMode val="edge"/>
              <c:yMode val="edge"/>
              <c:x val="3.2573937355001091E-3"/>
              <c:y val="0.359755963837853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62400589749289"/>
          <c:y val="0.13907092397468279"/>
          <c:w val="0.72942319656504195"/>
          <c:h val="0.7034441696659447"/>
        </c:manualLayout>
      </c:layout>
      <c:lineChart>
        <c:grouping val="standard"/>
        <c:varyColors val="0"/>
        <c:ser>
          <c:idx val="0"/>
          <c:order val="0"/>
          <c:tx>
            <c:strRef>
              <c:f>'HE_JP AB 2011-2020_BilV'!$BP$69</c:f>
              <c:strCache>
                <c:ptCount val="1"/>
                <c:pt idx="0">
                  <c:v>HE ABL</c:v>
                </c:pt>
              </c:strCache>
            </c:strRef>
          </c:tx>
          <c:spPr>
            <a:ln w="28575" cap="rnd">
              <a:solidFill>
                <a:srgbClr val="00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00CC"/>
                </a:solidFill>
                <a:ln w="9525">
                  <a:solidFill>
                    <a:schemeClr val="dk1">
                      <a:tint val="8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891-40B3-81F9-13454C5D2EB3}"/>
              </c:ext>
            </c:extLst>
          </c:dPt>
          <c:dLbls>
            <c:dLbl>
              <c:idx val="10"/>
              <c:layout>
                <c:manualLayout>
                  <c:x val="-3.7854883321347059E-2"/>
                  <c:y val="-5.037037037037037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91-40B3-81F9-13454C5D2EB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2011-2020_BilV'!$BQ$69:$CA$69</c:f>
              <c:numCache>
                <c:formatCode>0</c:formatCode>
                <c:ptCount val="11"/>
                <c:pt idx="0">
                  <c:v>10648.793123055601</c:v>
                </c:pt>
                <c:pt idx="1">
                  <c:v>10770.709686087401</c:v>
                </c:pt>
                <c:pt idx="2">
                  <c:v>10739.343446303399</c:v>
                </c:pt>
                <c:pt idx="3">
                  <c:v>11292.4302068947</c:v>
                </c:pt>
                <c:pt idx="4">
                  <c:v>10902.5055265093</c:v>
                </c:pt>
                <c:pt idx="5">
                  <c:v>10984.9857455451</c:v>
                </c:pt>
                <c:pt idx="6">
                  <c:v>11539.1401911253</c:v>
                </c:pt>
                <c:pt idx="7">
                  <c:v>11598.734405413499</c:v>
                </c:pt>
                <c:pt idx="8">
                  <c:v>11379.4797796076</c:v>
                </c:pt>
                <c:pt idx="9">
                  <c:v>11687.920220157001</c:v>
                </c:pt>
                <c:pt idx="10">
                  <c:v>11154.40423306989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91-40B3-81F9-13454C5D2EB3}"/>
            </c:ext>
          </c:extLst>
        </c:ser>
        <c:ser>
          <c:idx val="1"/>
          <c:order val="1"/>
          <c:tx>
            <c:strRef>
              <c:f>'HE_JP AB 2011-2020_BilV'!$BP$70</c:f>
              <c:strCache>
                <c:ptCount val="1"/>
                <c:pt idx="0">
                  <c:v>HE NBL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chemeClr val="dk1">
                    <a:tint val="550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8000"/>
                </a:solidFill>
                <a:ln w="9525">
                  <a:solidFill>
                    <a:schemeClr val="dk1">
                      <a:tint val="55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A891-40B3-81F9-13454C5D2EB3}"/>
              </c:ext>
            </c:extLst>
          </c:dPt>
          <c:dLbls>
            <c:dLbl>
              <c:idx val="10"/>
              <c:layout>
                <c:manualLayout>
                  <c:x val="-4.3405058338403822E-2"/>
                  <c:y val="3.259259259259259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91-40B3-81F9-13454C5D2EB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2011-2020_BilV'!$BQ$5:$CA$5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2011-2020_BilV'!$BQ$70:$CA$70</c:f>
              <c:numCache>
                <c:formatCode>0</c:formatCode>
                <c:ptCount val="11"/>
                <c:pt idx="0">
                  <c:v>2696.0754243837</c:v>
                </c:pt>
                <c:pt idx="1">
                  <c:v>2879.1694552099302</c:v>
                </c:pt>
                <c:pt idx="2">
                  <c:v>3153.09543884084</c:v>
                </c:pt>
                <c:pt idx="3">
                  <c:v>3651.9415924097598</c:v>
                </c:pt>
                <c:pt idx="4">
                  <c:v>3828.79767605402</c:v>
                </c:pt>
                <c:pt idx="5">
                  <c:v>4000.0174580043699</c:v>
                </c:pt>
                <c:pt idx="6">
                  <c:v>4004.8880358052102</c:v>
                </c:pt>
                <c:pt idx="7">
                  <c:v>4125.7274080655197</c:v>
                </c:pt>
                <c:pt idx="8">
                  <c:v>4153.9916744355396</c:v>
                </c:pt>
                <c:pt idx="9">
                  <c:v>4150.2566033072999</c:v>
                </c:pt>
                <c:pt idx="10">
                  <c:v>3664.3960766516188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91-40B3-81F9-13454C5D2EB3}"/>
            </c:ext>
          </c:extLst>
        </c:ser>
        <c:ser>
          <c:idx val="2"/>
          <c:order val="2"/>
          <c:tx>
            <c:strRef>
              <c:f>'HE_JP AB 2011-2020_BilV'!$BP$71</c:f>
              <c:strCache>
                <c:ptCount val="1"/>
                <c:pt idx="0">
                  <c:v>JP</c:v>
                </c:pt>
              </c:strCache>
            </c:strRef>
          </c:tx>
          <c:spPr>
            <a:ln w="28575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C00CC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A891-40B3-81F9-13454C5D2EB3}"/>
              </c:ext>
            </c:extLst>
          </c:dPt>
          <c:dLbls>
            <c:dLbl>
              <c:idx val="10"/>
              <c:layout>
                <c:manualLayout>
                  <c:x val="-3.6275557527523698E-2"/>
                  <c:y val="-5.0370370370370371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91-40B3-81F9-13454C5D2E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2011-2020_BilV'!$BQ$5:$CA$5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2011-2020_BilV'!$BQ$71:$CA$71</c:f>
              <c:numCache>
                <c:formatCode>#,##0_);\(#,##0\)</c:formatCode>
                <c:ptCount val="11"/>
                <c:pt idx="0">
                  <c:v>3307.1091985128701</c:v>
                </c:pt>
                <c:pt idx="1">
                  <c:v>3795.7206778913001</c:v>
                </c:pt>
                <c:pt idx="2">
                  <c:v>4562.8720630783</c:v>
                </c:pt>
                <c:pt idx="3">
                  <c:v>4609.7031978468804</c:v>
                </c:pt>
                <c:pt idx="4">
                  <c:v>4702.3347639760204</c:v>
                </c:pt>
                <c:pt idx="5">
                  <c:v>4937.8930422166004</c:v>
                </c:pt>
                <c:pt idx="6">
                  <c:v>5012.93806216348</c:v>
                </c:pt>
                <c:pt idx="7">
                  <c:v>4830.2575980445899</c:v>
                </c:pt>
                <c:pt idx="8">
                  <c:v>5052.747899688</c:v>
                </c:pt>
                <c:pt idx="9">
                  <c:v>5404.7159019280498</c:v>
                </c:pt>
                <c:pt idx="10" formatCode="0">
                  <c:v>4621.6292405346094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891-40B3-81F9-13454C5D2EB3}"/>
            </c:ext>
          </c:extLst>
        </c:ser>
        <c:ser>
          <c:idx val="3"/>
          <c:order val="3"/>
          <c:tx>
            <c:strRef>
              <c:f>'HE_JP AB 2011-2020_BilV'!$BP$72</c:f>
              <c:strCache>
                <c:ptCount val="1"/>
                <c:pt idx="0">
                  <c:v>HE u. JP</c:v>
                </c:pt>
              </c:strCache>
            </c:strRef>
          </c:tx>
          <c:spPr>
            <a:ln w="28575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98500"/>
                </a:schemeClr>
              </a:solidFill>
              <a:ln w="9525">
                <a:solidFill>
                  <a:schemeClr val="dk1">
                    <a:tint val="985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dk1">
                    <a:tint val="98500"/>
                  </a:schemeClr>
                </a:solidFill>
                <a:ln w="9525">
                  <a:solidFill>
                    <a:schemeClr val="dk1">
                      <a:tint val="985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A891-40B3-81F9-13454C5D2EB3}"/>
              </c:ext>
            </c:extLst>
          </c:dPt>
          <c:dLbls>
            <c:dLbl>
              <c:idx val="10"/>
              <c:layout>
                <c:manualLayout>
                  <c:x val="-2.8985498425805948E-2"/>
                  <c:y val="-4.444444444444444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91-40B3-81F9-13454C5D2E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2011-2020_BilV'!$BQ$5:$CA$5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2011-2020_BilV'!$BQ$72:$CA$72</c:f>
              <c:numCache>
                <c:formatCode>0</c:formatCode>
                <c:ptCount val="11"/>
                <c:pt idx="0">
                  <c:v>6581.363231297546</c:v>
                </c:pt>
                <c:pt idx="1">
                  <c:v>6799.2994702053256</c:v>
                </c:pt>
                <c:pt idx="2">
                  <c:v>7031.8224171845377</c:v>
                </c:pt>
                <c:pt idx="3">
                  <c:v>7527.4442346417954</c:v>
                </c:pt>
                <c:pt idx="4">
                  <c:v>7428.0025643631952</c:v>
                </c:pt>
                <c:pt idx="5">
                  <c:v>7571.5513692221066</c:v>
                </c:pt>
                <c:pt idx="6">
                  <c:v>7796.3481712518942</c:v>
                </c:pt>
                <c:pt idx="7">
                  <c:v>7796.5129330198224</c:v>
                </c:pt>
                <c:pt idx="8">
                  <c:v>7761.7584730354592</c:v>
                </c:pt>
                <c:pt idx="9">
                  <c:v>7957.319820890486</c:v>
                </c:pt>
                <c:pt idx="10">
                  <c:v>7425.1422685112166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891-40B3-81F9-13454C5D2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10303"/>
        <c:axId val="72509887"/>
      </c:lineChart>
      <c:catAx>
        <c:axId val="7251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09887"/>
        <c:crosses val="autoZero"/>
        <c:auto val="1"/>
        <c:lblAlgn val="ctr"/>
        <c:lblOffset val="200"/>
        <c:noMultiLvlLbl val="0"/>
      </c:catAx>
      <c:valAx>
        <c:axId val="7250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>
                    <a:solidFill>
                      <a:sysClr val="windowText" lastClr="000000"/>
                    </a:solidFill>
                  </a:rPr>
                  <a:t>€/ha LF</a:t>
                </a:r>
              </a:p>
            </c:rich>
          </c:tx>
          <c:layout>
            <c:manualLayout>
              <c:xMode val="edge"/>
              <c:yMode val="edge"/>
              <c:x val="3.2246851044328409E-2"/>
              <c:y val="0.261068142642342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2510303"/>
        <c:crosses val="autoZero"/>
        <c:crossBetween val="between"/>
      </c:valAx>
      <c:spPr>
        <a:solidFill>
          <a:schemeClr val="bg2"/>
        </a:solidFill>
        <a:ln cap="sq"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211644918225762E-2"/>
          <c:y val="0.11188536953242835"/>
          <c:w val="0.90013673179606146"/>
          <c:h val="0.74913005783779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'HE_JP AB 2011-2020_BilV'!$BP$59</c:f>
              <c:strCache>
                <c:ptCount val="1"/>
                <c:pt idx="0">
                  <c:v>HE ABL Masch.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D6-4091-AC51-9F76EF886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2011-2020_BilV'!$BQ$59:$CA$59</c:f>
              <c:numCache>
                <c:formatCode>#,##0_);\(#,##0\)</c:formatCode>
                <c:ptCount val="11"/>
                <c:pt idx="0">
                  <c:v>870.36917492844998</c:v>
                </c:pt>
                <c:pt idx="1">
                  <c:v>922.53313739658495</c:v>
                </c:pt>
                <c:pt idx="2">
                  <c:v>1014.22578879996</c:v>
                </c:pt>
                <c:pt idx="3">
                  <c:v>1104.93151600848</c:v>
                </c:pt>
                <c:pt idx="4">
                  <c:v>1082.58990184053</c:v>
                </c:pt>
                <c:pt idx="5">
                  <c:v>1095.76127408</c:v>
                </c:pt>
                <c:pt idx="6">
                  <c:v>1111.4608264973599</c:v>
                </c:pt>
                <c:pt idx="7">
                  <c:v>1099.69207214211</c:v>
                </c:pt>
                <c:pt idx="8">
                  <c:v>1118.68110935299</c:v>
                </c:pt>
                <c:pt idx="9">
                  <c:v>1112.59832375003</c:v>
                </c:pt>
                <c:pt idx="10" formatCode="0">
                  <c:v>1053.2843124796495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D6-4091-AC51-9F76EF886B2D}"/>
            </c:ext>
          </c:extLst>
        </c:ser>
        <c:ser>
          <c:idx val="1"/>
          <c:order val="1"/>
          <c:tx>
            <c:strRef>
              <c:f>'HE_JP AB 2011-2020_BilV'!$BP$60</c:f>
              <c:strCache>
                <c:ptCount val="1"/>
                <c:pt idx="0">
                  <c:v>HE ABL Geb.</c:v>
                </c:pt>
              </c:strCache>
            </c:strRef>
          </c:tx>
          <c:spPr>
            <a:pattFill prst="pct80">
              <a:fgClr>
                <a:srgbClr val="0000CC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1.0534237516128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D6-4091-AC51-9F76EF886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2011-2020_BilV'!$BQ$60:$CA$60</c:f>
              <c:numCache>
                <c:formatCode>0</c:formatCode>
                <c:ptCount val="11"/>
                <c:pt idx="0">
                  <c:v>617.70767930028296</c:v>
                </c:pt>
                <c:pt idx="1">
                  <c:v>645.790325003269</c:v>
                </c:pt>
                <c:pt idx="2">
                  <c:v>661.51731049703994</c:v>
                </c:pt>
                <c:pt idx="3">
                  <c:v>716.24006419867601</c:v>
                </c:pt>
                <c:pt idx="4">
                  <c:v>648.59456513490795</c:v>
                </c:pt>
                <c:pt idx="5">
                  <c:v>717.70761818035999</c:v>
                </c:pt>
                <c:pt idx="6">
                  <c:v>732.49302552217898</c:v>
                </c:pt>
                <c:pt idx="7">
                  <c:v>718.88523775353599</c:v>
                </c:pt>
                <c:pt idx="8">
                  <c:v>730.93903171938302</c:v>
                </c:pt>
                <c:pt idx="9">
                  <c:v>711.93146847102503</c:v>
                </c:pt>
                <c:pt idx="10">
                  <c:v>690.18063257806591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D6-4091-AC51-9F76EF886B2D}"/>
            </c:ext>
          </c:extLst>
        </c:ser>
        <c:ser>
          <c:idx val="2"/>
          <c:order val="2"/>
          <c:tx>
            <c:strRef>
              <c:f>'HE_JP AB 2011-2020_BilV'!$BP$61</c:f>
              <c:strCache>
                <c:ptCount val="1"/>
                <c:pt idx="0">
                  <c:v>HE NBL Masch.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4.5146732211980142E-3"/>
                  <c:y val="0.10859728506787331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D6-4091-AC51-9F76EF886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2011-2020_BilV'!$BQ$61:$CA$61</c:f>
              <c:numCache>
                <c:formatCode>#,##0_);\(#,##0\)</c:formatCode>
                <c:ptCount val="11"/>
                <c:pt idx="0">
                  <c:v>493.314557619261</c:v>
                </c:pt>
                <c:pt idx="1">
                  <c:v>527.31686521321103</c:v>
                </c:pt>
                <c:pt idx="2">
                  <c:v>581.27052140449302</c:v>
                </c:pt>
                <c:pt idx="3">
                  <c:v>645.88449633960499</c:v>
                </c:pt>
                <c:pt idx="4">
                  <c:v>692.12176450851302</c:v>
                </c:pt>
                <c:pt idx="5">
                  <c:v>700.22504251744499</c:v>
                </c:pt>
                <c:pt idx="6">
                  <c:v>658.15118173375004</c:v>
                </c:pt>
                <c:pt idx="7">
                  <c:v>652.91937486857296</c:v>
                </c:pt>
                <c:pt idx="8">
                  <c:v>639.99690867873903</c:v>
                </c:pt>
                <c:pt idx="9">
                  <c:v>615.43802667374996</c:v>
                </c:pt>
                <c:pt idx="10" formatCode="0">
                  <c:v>620.66387395573395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D6-4091-AC51-9F76EF886B2D}"/>
            </c:ext>
          </c:extLst>
        </c:ser>
        <c:ser>
          <c:idx val="3"/>
          <c:order val="3"/>
          <c:tx>
            <c:strRef>
              <c:f>'HE_JP AB 2011-2020_BilV'!$BP$62</c:f>
              <c:strCache>
                <c:ptCount val="1"/>
                <c:pt idx="0">
                  <c:v>HE NBL Geb.</c:v>
                </c:pt>
              </c:strCache>
            </c:strRef>
          </c:tx>
          <c:spPr>
            <a:pattFill prst="pct80">
              <a:fgClr>
                <a:srgbClr val="008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10"/>
              <c:spPr>
                <a:solidFill>
                  <a:schemeClr val="bg1"/>
                </a:solidFill>
                <a:ln>
                  <a:solidFill>
                    <a:srgbClr val="008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D6-4091-AC51-9F76EF886B2D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08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2011-2020_BilV'!$BQ$62:$CA$62</c:f>
              <c:numCache>
                <c:formatCode>0</c:formatCode>
                <c:ptCount val="11"/>
                <c:pt idx="0">
                  <c:v>235.56735368350601</c:v>
                </c:pt>
                <c:pt idx="1">
                  <c:v>225.316793082663</c:v>
                </c:pt>
                <c:pt idx="2">
                  <c:v>228.21675215799499</c:v>
                </c:pt>
                <c:pt idx="3">
                  <c:v>251.412521051666</c:v>
                </c:pt>
                <c:pt idx="4">
                  <c:v>244.53173343314501</c:v>
                </c:pt>
                <c:pt idx="5">
                  <c:v>244.75512392542001</c:v>
                </c:pt>
                <c:pt idx="6">
                  <c:v>220.041588110634</c:v>
                </c:pt>
                <c:pt idx="7">
                  <c:v>219.80425049737599</c:v>
                </c:pt>
                <c:pt idx="8">
                  <c:v>224.294240437334</c:v>
                </c:pt>
                <c:pt idx="9">
                  <c:v>201.531358094539</c:v>
                </c:pt>
                <c:pt idx="10">
                  <c:v>229.54717144742781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7D6-4091-AC51-9F76EF886B2D}"/>
            </c:ext>
          </c:extLst>
        </c:ser>
        <c:ser>
          <c:idx val="4"/>
          <c:order val="4"/>
          <c:tx>
            <c:strRef>
              <c:f>'HE_JP AB 2011-2020_BilV'!$BP$63</c:f>
              <c:strCache>
                <c:ptCount val="1"/>
                <c:pt idx="0">
                  <c:v>JP Masch.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D6-4091-AC51-9F76EF886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C00CC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2011-2020_BilV'!$BQ$63:$CA$63</c:f>
              <c:numCache>
                <c:formatCode>#,##0_);\(#,##0\)</c:formatCode>
                <c:ptCount val="11"/>
                <c:pt idx="0">
                  <c:v>435.50125877970402</c:v>
                </c:pt>
                <c:pt idx="1">
                  <c:v>507.23419322755097</c:v>
                </c:pt>
                <c:pt idx="2">
                  <c:v>566.01360116165404</c:v>
                </c:pt>
                <c:pt idx="3">
                  <c:v>669.08452886246505</c:v>
                </c:pt>
                <c:pt idx="4">
                  <c:v>657.81863419235503</c:v>
                </c:pt>
                <c:pt idx="5">
                  <c:v>674.50100981667504</c:v>
                </c:pt>
                <c:pt idx="6">
                  <c:v>699.91484887536103</c:v>
                </c:pt>
                <c:pt idx="7">
                  <c:v>687.31350855640403</c:v>
                </c:pt>
                <c:pt idx="8">
                  <c:v>661.08445235546196</c:v>
                </c:pt>
                <c:pt idx="9">
                  <c:v>736.28977147124704</c:v>
                </c:pt>
                <c:pt idx="10" formatCode="0">
                  <c:v>629.47558072988795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7D6-4091-AC51-9F76EF886B2D}"/>
            </c:ext>
          </c:extLst>
        </c:ser>
        <c:ser>
          <c:idx val="5"/>
          <c:order val="5"/>
          <c:tx>
            <c:strRef>
              <c:f>'HE_JP AB 2011-2020_BilV'!$BP$64</c:f>
              <c:strCache>
                <c:ptCount val="1"/>
                <c:pt idx="0">
                  <c:v>JP Geb.</c:v>
                </c:pt>
              </c:strCache>
            </c:strRef>
          </c:tx>
          <c:spPr>
            <a:pattFill prst="pct80">
              <a:fgClr>
                <a:srgbClr val="CC00CC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10"/>
              <c:spPr>
                <a:solidFill>
                  <a:schemeClr val="bg1"/>
                </a:solidFill>
                <a:ln>
                  <a:solidFill>
                    <a:srgbClr val="CC00CC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CC00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D6-4091-AC51-9F76EF886B2D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CC00CC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'HE_JP AB 2011-2020_BilV'!$BQ$58:$CA$58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11-20</c:v>
                </c:pt>
              </c:strCache>
            </c:strRef>
          </c:cat>
          <c:val>
            <c:numRef>
              <c:f>'HE_JP AB 2011-2020_BilV'!$BQ$64:$CA$64</c:f>
              <c:numCache>
                <c:formatCode>#,##0_);\(#,##0\)</c:formatCode>
                <c:ptCount val="11"/>
                <c:pt idx="0">
                  <c:v>275.84557979152402</c:v>
                </c:pt>
                <c:pt idx="1">
                  <c:v>280.55074505486999</c:v>
                </c:pt>
                <c:pt idx="2">
                  <c:v>272.39309791488103</c:v>
                </c:pt>
                <c:pt idx="3">
                  <c:v>290.68569535217898</c:v>
                </c:pt>
                <c:pt idx="4">
                  <c:v>349.49683528069602</c:v>
                </c:pt>
                <c:pt idx="5">
                  <c:v>371.83867221193498</c:v>
                </c:pt>
                <c:pt idx="6">
                  <c:v>332.99037061254398</c:v>
                </c:pt>
                <c:pt idx="7">
                  <c:v>283.478144899737</c:v>
                </c:pt>
                <c:pt idx="8">
                  <c:v>292.34201143980499</c:v>
                </c:pt>
                <c:pt idx="9">
                  <c:v>457.47994755135699</c:v>
                </c:pt>
                <c:pt idx="10" formatCode="0">
                  <c:v>320.71011001095275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7D6-4091-AC51-9F76EF886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560768"/>
        <c:axId val="535558272"/>
      </c:barChart>
      <c:catAx>
        <c:axId val="53556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558272"/>
        <c:crosses val="autoZero"/>
        <c:auto val="1"/>
        <c:lblAlgn val="ctr"/>
        <c:lblOffset val="100"/>
        <c:noMultiLvlLbl val="0"/>
      </c:catAx>
      <c:valAx>
        <c:axId val="53555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€/ha</a:t>
                </a:r>
                <a:r>
                  <a:rPr lang="de-DE" baseline="0"/>
                  <a:t> LF</a:t>
                </a:r>
                <a:endParaRPr lang="de-DE"/>
              </a:p>
            </c:rich>
          </c:tx>
          <c:layout>
            <c:manualLayout>
              <c:xMode val="edge"/>
              <c:yMode val="edge"/>
              <c:x val="0"/>
              <c:y val="0.149791095117635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560768"/>
        <c:crosses val="autoZero"/>
        <c:crossBetween val="between"/>
      </c:valAx>
      <c:spPr>
        <a:solidFill>
          <a:schemeClr val="bg2"/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1127587776165411"/>
          <c:y val="0.9191792897328348"/>
          <c:w val="0.6220143760940825"/>
          <c:h val="5.0905333665870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HE</a:t>
            </a:r>
            <a:r>
              <a:rPr lang="de-DE" baseline="0"/>
              <a:t> ABL 11-20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0E-4F09-ABA1-664354040695}"/>
              </c:ext>
            </c:extLst>
          </c:dPt>
          <c:dPt>
            <c:idx val="1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0E-4F09-ABA1-664354040695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0E-4F09-ABA1-664354040695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0E-4F09-ABA1-664354040695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0E-4F09-ABA1-664354040695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80E-4F09-ABA1-664354040695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80E-4F09-ABA1-664354040695}"/>
              </c:ext>
            </c:extLst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80E-4F09-ABA1-664354040695}"/>
              </c:ext>
            </c:extLst>
          </c:dPt>
          <c:dLbls>
            <c:dLbl>
              <c:idx val="1"/>
              <c:layout>
                <c:manualLayout>
                  <c:x val="0.12910892388451445"/>
                  <c:y val="-0.101393073545416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0E-4F09-ABA1-664354040695}"/>
                </c:ext>
              </c:extLst>
            </c:dLbl>
            <c:dLbl>
              <c:idx val="2"/>
              <c:layout>
                <c:manualLayout>
                  <c:x val="0.10500371828521433"/>
                  <c:y val="-2.60686184728833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0E-4F09-ABA1-664354040695}"/>
                </c:ext>
              </c:extLst>
            </c:dLbl>
            <c:dLbl>
              <c:idx val="3"/>
              <c:layout>
                <c:manualLayout>
                  <c:x val="0.12236395450568679"/>
                  <c:y val="3.73774453808015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0E-4F09-ABA1-664354040695}"/>
                </c:ext>
              </c:extLst>
            </c:dLbl>
            <c:dLbl>
              <c:idx val="4"/>
              <c:layout>
                <c:manualLayout>
                  <c:x val="7.4466754155730522E-2"/>
                  <c:y val="5.58831849101161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0E-4F09-ABA1-664354040695}"/>
                </c:ext>
              </c:extLst>
            </c:dLbl>
            <c:dLbl>
              <c:idx val="5"/>
              <c:layout>
                <c:manualLayout>
                  <c:x val="1.6875984251968477E-2"/>
                  <c:y val="-1.213448263477054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0E-4F09-ABA1-664354040695}"/>
                </c:ext>
              </c:extLst>
            </c:dLbl>
            <c:dLbl>
              <c:idx val="6"/>
              <c:layout>
                <c:manualLayout>
                  <c:x val="8.8352799650043751E-2"/>
                  <c:y val="0.107410052937602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0E-4F09-ABA1-664354040695}"/>
                </c:ext>
              </c:extLst>
            </c:dLbl>
            <c:dLbl>
              <c:idx val="7"/>
              <c:layout>
                <c:manualLayout>
                  <c:x val="3.9051399825021871E-2"/>
                  <c:y val="0.118043266060279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0E-4F09-ABA1-664354040695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'HE_JP AB 2011-2020_AFV_Ert_EZP'!$CB$15:$CB$22</c:f>
              <c:strCache>
                <c:ptCount val="8"/>
                <c:pt idx="0">
                  <c:v>Getreide, Körnermais</c:v>
                </c:pt>
                <c:pt idx="1">
                  <c:v>Öl-, Hülsenfrüchte, Faserpflanzen</c:v>
                </c:pt>
                <c:pt idx="2">
                  <c:v>Kartoffeln</c:v>
                </c:pt>
                <c:pt idx="3">
                  <c:v>Zuckerrüben</c:v>
                </c:pt>
                <c:pt idx="4">
                  <c:v>Silomais</c:v>
                </c:pt>
                <c:pt idx="5">
                  <c:v>Sonstiges Ackerfutter</c:v>
                </c:pt>
                <c:pt idx="6">
                  <c:v>Energiepfl., NaWaRo</c:v>
                </c:pt>
                <c:pt idx="7">
                  <c:v>Sonstige</c:v>
                </c:pt>
              </c:strCache>
            </c:strRef>
          </c:cat>
          <c:val>
            <c:numRef>
              <c:f>'HE_JP AB 2011-2020_AFV_Ert_EZP'!$CC$15:$CC$22</c:f>
              <c:numCache>
                <c:formatCode>0%</c:formatCode>
                <c:ptCount val="8"/>
                <c:pt idx="0">
                  <c:v>0.5748330327295148</c:v>
                </c:pt>
                <c:pt idx="1">
                  <c:v>0.12337915873513805</c:v>
                </c:pt>
                <c:pt idx="2">
                  <c:v>6.0668381459860178E-2</c:v>
                </c:pt>
                <c:pt idx="3">
                  <c:v>8.0132231756836564E-2</c:v>
                </c:pt>
                <c:pt idx="4">
                  <c:v>3.4307837334649795E-2</c:v>
                </c:pt>
                <c:pt idx="5">
                  <c:v>1.4110926753229733E-2</c:v>
                </c:pt>
                <c:pt idx="6">
                  <c:v>5.4509146726739455E-2</c:v>
                </c:pt>
                <c:pt idx="7">
                  <c:v>5.8059284504031396E-2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80E-4F09-ABA1-66435404069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HE</a:t>
            </a:r>
            <a:r>
              <a:rPr lang="de-DE" baseline="0"/>
              <a:t> NBL 11-20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E5-4F71-96C4-23611C4E7FE7}"/>
              </c:ext>
            </c:extLst>
          </c:dPt>
          <c:dPt>
            <c:idx val="1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E5-4F71-96C4-23611C4E7FE7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E5-4F71-96C4-23611C4E7FE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E5-4F71-96C4-23611C4E7FE7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E5-4F71-96C4-23611C4E7FE7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8E5-4F71-96C4-23611C4E7FE7}"/>
              </c:ext>
            </c:extLst>
          </c:dPt>
          <c:dPt>
            <c:idx val="6"/>
            <c:bubble3D val="0"/>
            <c:spPr>
              <a:solidFill>
                <a:srgbClr val="009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8E5-4F71-96C4-23611C4E7FE7}"/>
              </c:ext>
            </c:extLst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8E5-4F71-96C4-23611C4E7FE7}"/>
              </c:ext>
            </c:extLst>
          </c:dPt>
          <c:dLbls>
            <c:dLbl>
              <c:idx val="2"/>
              <c:layout>
                <c:manualLayout>
                  <c:x val="-8.9105424321959757E-3"/>
                  <c:y val="4.12363855819535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757E15-8022-4294-A083-F9B9188AD505}" type="PERCENTAGE">
                      <a:rPr lang="en-US" baseline="0"/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555555555555562E-2"/>
                      <c:h val="3.240792297925883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E5-4F71-96C4-23611C4E7FE7}"/>
                </c:ext>
              </c:extLst>
            </c:dLbl>
            <c:dLbl>
              <c:idx val="3"/>
              <c:layout>
                <c:manualLayout>
                  <c:x val="-1.5673884514435694E-2"/>
                  <c:y val="-1.691313531578620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E5-4F71-96C4-23611C4E7FE7}"/>
                </c:ext>
              </c:extLst>
            </c:dLbl>
            <c:dLbl>
              <c:idx val="4"/>
              <c:layout>
                <c:manualLayout>
                  <c:x val="-2.495625546806649E-3"/>
                  <c:y val="-2.199440905027872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E5-4F71-96C4-23611C4E7FE7}"/>
                </c:ext>
              </c:extLst>
            </c:dLbl>
            <c:dLbl>
              <c:idx val="5"/>
              <c:layout>
                <c:manualLayout>
                  <c:x val="2.3718503937007872E-2"/>
                  <c:y val="-2.73225499740949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E5-4F71-96C4-23611C4E7FE7}"/>
                </c:ext>
              </c:extLst>
            </c:dLbl>
            <c:dLbl>
              <c:idx val="6"/>
              <c:layout>
                <c:manualLayout>
                  <c:x val="2.9358048993875716E-2"/>
                  <c:y val="-4.9088310815811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E5-4F71-96C4-23611C4E7FE7}"/>
                </c:ext>
              </c:extLst>
            </c:dLbl>
            <c:dLbl>
              <c:idx val="7"/>
              <c:layout>
                <c:manualLayout>
                  <c:x val="1.9711942257217795E-2"/>
                  <c:y val="-2.76892069619280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E5-4F71-96C4-23611C4E7FE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'HE_JP AB 2011-2020_AFV_Ert_EZP'!$CB$15:$CB$22</c:f>
              <c:strCache>
                <c:ptCount val="8"/>
                <c:pt idx="0">
                  <c:v>Getreide, Körnermais</c:v>
                </c:pt>
                <c:pt idx="1">
                  <c:v>Öl-, Hülsenfrüchte, Faserpflanzen</c:v>
                </c:pt>
                <c:pt idx="2">
                  <c:v>Kartoffeln</c:v>
                </c:pt>
                <c:pt idx="3">
                  <c:v>Zuckerrüben</c:v>
                </c:pt>
                <c:pt idx="4">
                  <c:v>Silomais</c:v>
                </c:pt>
                <c:pt idx="5">
                  <c:v>Sonstiges Ackerfutter</c:v>
                </c:pt>
                <c:pt idx="6">
                  <c:v>Energiepfl., NaWaRo</c:v>
                </c:pt>
                <c:pt idx="7">
                  <c:v>Sonstige</c:v>
                </c:pt>
              </c:strCache>
            </c:strRef>
          </c:cat>
          <c:val>
            <c:numRef>
              <c:f>'HE_JP AB 2011-2020_AFV_Ert_EZP'!$CD$15:$CD$22</c:f>
              <c:numCache>
                <c:formatCode>0%</c:formatCode>
                <c:ptCount val="8"/>
                <c:pt idx="0">
                  <c:v>0.63114193220747938</c:v>
                </c:pt>
                <c:pt idx="1">
                  <c:v>0.23303638527632856</c:v>
                </c:pt>
                <c:pt idx="2" formatCode="0.0%">
                  <c:v>3.0311140403239548E-3</c:v>
                </c:pt>
                <c:pt idx="3">
                  <c:v>3.1077647507431923E-2</c:v>
                </c:pt>
                <c:pt idx="4">
                  <c:v>1.9659559508019297E-2</c:v>
                </c:pt>
                <c:pt idx="5">
                  <c:v>2.2520594477703357E-2</c:v>
                </c:pt>
                <c:pt idx="6">
                  <c:v>2.5179925607283327E-2</c:v>
                </c:pt>
                <c:pt idx="7">
                  <c:v>3.435284137543021E-2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8E5-4F71-96C4-23611C4E7FE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57830271216095"/>
          <c:y val="0.11220727617381161"/>
          <c:w val="0.26175503062117234"/>
          <c:h val="0.844913969087197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aseline="0"/>
              <a:t>JP 11-20</a:t>
            </a:r>
            <a:endParaRPr lang="de-DE"/>
          </a:p>
        </c:rich>
      </c:tx>
      <c:layout>
        <c:manualLayout>
          <c:xMode val="edge"/>
          <c:yMode val="edge"/>
          <c:x val="0.58386111111111116"/>
          <c:y val="1.7391304347826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755-4AF7-8580-EF7FB9C5A616}"/>
              </c:ext>
            </c:extLst>
          </c:dPt>
          <c:dPt>
            <c:idx val="1"/>
            <c:bubble3D val="0"/>
            <c:spPr>
              <a:solidFill>
                <a:srgbClr val="3333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755-4AF7-8580-EF7FB9C5A616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755-4AF7-8580-EF7FB9C5A616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755-4AF7-8580-EF7FB9C5A616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755-4AF7-8580-EF7FB9C5A616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755-4AF7-8580-EF7FB9C5A616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755-4AF7-8580-EF7FB9C5A616}"/>
              </c:ext>
            </c:extLst>
          </c:dPt>
          <c:dPt>
            <c:idx val="7"/>
            <c:bubble3D val="0"/>
            <c:spPr>
              <a:solidFill>
                <a:srgbClr val="CC00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755-4AF7-8580-EF7FB9C5A616}"/>
              </c:ext>
            </c:extLst>
          </c:dPt>
          <c:dLbls>
            <c:dLbl>
              <c:idx val="2"/>
              <c:layout>
                <c:manualLayout>
                  <c:x val="4.9451006124234566E-3"/>
                  <c:y val="1.09109421667119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55-4AF7-8580-EF7FB9C5A616}"/>
                </c:ext>
              </c:extLst>
            </c:dLbl>
            <c:dLbl>
              <c:idx val="3"/>
              <c:layout>
                <c:manualLayout>
                  <c:x val="3.8932633420822398E-3"/>
                  <c:y val="-9.5280115847588018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55-4AF7-8580-EF7FB9C5A616}"/>
                </c:ext>
              </c:extLst>
            </c:dLbl>
            <c:dLbl>
              <c:idx val="4"/>
              <c:layout>
                <c:manualLayout>
                  <c:x val="3.7519685039370081E-3"/>
                  <c:y val="-2.196805140736691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55-4AF7-8580-EF7FB9C5A616}"/>
                </c:ext>
              </c:extLst>
            </c:dLbl>
            <c:dLbl>
              <c:idx val="5"/>
              <c:layout>
                <c:manualLayout>
                  <c:x val="1.4662948381452318E-2"/>
                  <c:y val="2.128246900171935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55-4AF7-8580-EF7FB9C5A616}"/>
                </c:ext>
              </c:extLst>
            </c:dLbl>
            <c:dLbl>
              <c:idx val="6"/>
              <c:layout>
                <c:manualLayout>
                  <c:x val="9.1533245844269469E-3"/>
                  <c:y val="4.132953208435125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55-4AF7-8580-EF7FB9C5A616}"/>
                </c:ext>
              </c:extLst>
            </c:dLbl>
            <c:dLbl>
              <c:idx val="7"/>
              <c:layout>
                <c:manualLayout>
                  <c:x val="3.2077865266841595E-2"/>
                  <c:y val="-1.82677165354330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55-4AF7-8580-EF7FB9C5A61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'HE_JP AB 2011-2020_AFV_Ert_EZP'!$CB$15:$CB$22</c:f>
              <c:strCache>
                <c:ptCount val="8"/>
                <c:pt idx="0">
                  <c:v>Getreide, Körnermais</c:v>
                </c:pt>
                <c:pt idx="1">
                  <c:v>Öl-, Hülsenfrüchte, Faserpflanzen</c:v>
                </c:pt>
                <c:pt idx="2">
                  <c:v>Kartoffeln</c:v>
                </c:pt>
                <c:pt idx="3">
                  <c:v>Zuckerrüben</c:v>
                </c:pt>
                <c:pt idx="4">
                  <c:v>Silomais</c:v>
                </c:pt>
                <c:pt idx="5">
                  <c:v>Sonstiges Ackerfutter</c:v>
                </c:pt>
                <c:pt idx="6">
                  <c:v>Energiepfl., NaWaRo</c:v>
                </c:pt>
                <c:pt idx="7">
                  <c:v>Sonstige</c:v>
                </c:pt>
              </c:strCache>
            </c:strRef>
          </c:cat>
          <c:val>
            <c:numRef>
              <c:f>'HE_JP AB 2011-2020_AFV_Ert_EZP'!$CE$15:$CE$22</c:f>
              <c:numCache>
                <c:formatCode>0%</c:formatCode>
                <c:ptCount val="8"/>
                <c:pt idx="0">
                  <c:v>0.60863104198209084</c:v>
                </c:pt>
                <c:pt idx="1">
                  <c:v>0.22647905670186597</c:v>
                </c:pt>
                <c:pt idx="2" formatCode="0.0%">
                  <c:v>1.7531857435789076E-2</c:v>
                </c:pt>
                <c:pt idx="3">
                  <c:v>3.254570922826612E-2</c:v>
                </c:pt>
                <c:pt idx="4">
                  <c:v>4.4411057121436712E-2</c:v>
                </c:pt>
                <c:pt idx="5">
                  <c:v>2.6999884159961723E-2</c:v>
                </c:pt>
                <c:pt idx="6">
                  <c:v>2.1123215988494325E-2</c:v>
                </c:pt>
                <c:pt idx="7">
                  <c:v>2.2278177382095109E-2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755-4AF7-8580-EF7FB9C5A6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0.05192</cdr:x>
      <cdr:y>0.92576</cdr:y>
    </cdr:from>
    <cdr:to>
      <cdr:x>0.31681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9F471812-FF27-4075-A334-296205E09915}"/>
            </a:ext>
          </a:extLst>
        </cdr:cNvPr>
        <cdr:cNvSpPr txBox="1"/>
      </cdr:nvSpPr>
      <cdr:spPr>
        <a:xfrm xmlns:a="http://schemas.openxmlformats.org/drawingml/2006/main">
          <a:off x="403793" y="4333020"/>
          <a:ext cx="2059978" cy="34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/>
            <a:t>Quelle: Testbuchführung BMEL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0.11915</cdr:x>
      <cdr:y>0.92529</cdr:y>
    </cdr:from>
    <cdr:to>
      <cdr:x>0.62564</cdr:x>
      <cdr:y>0.97875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81B21139-2EB4-4256-8027-B597BD083FCF}"/>
            </a:ext>
          </a:extLst>
        </cdr:cNvPr>
        <cdr:cNvSpPr txBox="1"/>
      </cdr:nvSpPr>
      <cdr:spPr>
        <a:xfrm xmlns:a="http://schemas.openxmlformats.org/drawingml/2006/main">
          <a:off x="830064" y="3936574"/>
          <a:ext cx="3528392" cy="227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0.109</cdr:x>
      <cdr:y>0.91165</cdr:y>
    </cdr:from>
    <cdr:to>
      <cdr:x>0.60026</cdr:x>
      <cdr:y>0.96703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36F5AD5B-2A49-4FC6-AFA7-DA6F719AA36E}"/>
            </a:ext>
          </a:extLst>
        </cdr:cNvPr>
        <cdr:cNvSpPr txBox="1"/>
      </cdr:nvSpPr>
      <cdr:spPr>
        <a:xfrm xmlns:a="http://schemas.openxmlformats.org/drawingml/2006/main">
          <a:off x="782873" y="3744416"/>
          <a:ext cx="3528385" cy="227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0.07407</cdr:x>
      <cdr:y>0.91008</cdr:y>
    </cdr:from>
    <cdr:to>
      <cdr:x>0.52778</cdr:x>
      <cdr:y>0.96361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FD802E18-39E6-4453-8510-7DA74282FF73}"/>
            </a:ext>
          </a:extLst>
        </cdr:cNvPr>
        <cdr:cNvSpPr txBox="1"/>
      </cdr:nvSpPr>
      <cdr:spPr>
        <a:xfrm xmlns:a="http://schemas.openxmlformats.org/drawingml/2006/main">
          <a:off x="576064" y="3672408"/>
          <a:ext cx="3528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0.05845</cdr:x>
      <cdr:y>0.91388</cdr:y>
    </cdr:from>
    <cdr:to>
      <cdr:x>0.32334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2B386291-9DCB-4C30-8D5F-FD920B16EFE1}"/>
            </a:ext>
          </a:extLst>
        </cdr:cNvPr>
        <cdr:cNvSpPr txBox="1"/>
      </cdr:nvSpPr>
      <cdr:spPr>
        <a:xfrm xmlns:a="http://schemas.openxmlformats.org/drawingml/2006/main">
          <a:off x="454593" y="4383820"/>
          <a:ext cx="2059978" cy="34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0.0625</cdr:x>
      <cdr:y>0.91552</cdr:y>
    </cdr:from>
    <cdr:to>
      <cdr:x>0.36445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48F30F35-7581-43A6-B424-304B2F6E492B}"/>
            </a:ext>
          </a:extLst>
        </cdr:cNvPr>
        <cdr:cNvSpPr txBox="1"/>
      </cdr:nvSpPr>
      <cdr:spPr>
        <a:xfrm xmlns:a="http://schemas.openxmlformats.org/drawingml/2006/main">
          <a:off x="432048" y="3826209"/>
          <a:ext cx="2087286" cy="353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0.03159</cdr:x>
      <cdr:y>0.91962</cdr:y>
    </cdr:from>
    <cdr:to>
      <cdr:x>0.30315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F494BA74-56EC-4F57-83DF-18194668FF65}"/>
            </a:ext>
          </a:extLst>
        </cdr:cNvPr>
        <cdr:cNvSpPr txBox="1"/>
      </cdr:nvSpPr>
      <cdr:spPr>
        <a:xfrm xmlns:a="http://schemas.openxmlformats.org/drawingml/2006/main">
          <a:off x="242813" y="4039421"/>
          <a:ext cx="2087310" cy="353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0.89191</cdr:y>
    </cdr:from>
    <cdr:to>
      <cdr:x>1</cdr:x>
      <cdr:y>0.9898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592A8C20-14DC-489C-8299-BE8A58046ED3}"/>
            </a:ext>
          </a:extLst>
        </cdr:cNvPr>
        <cdr:cNvSpPr txBox="1"/>
      </cdr:nvSpPr>
      <cdr:spPr>
        <a:xfrm xmlns:a="http://schemas.openxmlformats.org/drawingml/2006/main">
          <a:off x="0" y="3519482"/>
          <a:ext cx="2932557" cy="386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0.08879</cdr:x>
      <cdr:y>0.94558</cdr:y>
    </cdr:from>
    <cdr:to>
      <cdr:x>0.54674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A6D0E7CB-7C82-4669-8222-57E22BBB0911}"/>
            </a:ext>
          </a:extLst>
        </cdr:cNvPr>
        <cdr:cNvSpPr txBox="1"/>
      </cdr:nvSpPr>
      <cdr:spPr>
        <a:xfrm xmlns:a="http://schemas.openxmlformats.org/drawingml/2006/main">
          <a:off x="684076" y="3951855"/>
          <a:ext cx="3528439" cy="227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0.09727</cdr:x>
      <cdr:y>0.94471</cdr:y>
    </cdr:from>
    <cdr:to>
      <cdr:x>0.56843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9C18651A-3080-4CC5-99B1-B9E9D5E0DB81}"/>
            </a:ext>
          </a:extLst>
        </cdr:cNvPr>
        <cdr:cNvSpPr txBox="1"/>
      </cdr:nvSpPr>
      <cdr:spPr>
        <a:xfrm xmlns:a="http://schemas.openxmlformats.org/drawingml/2006/main">
          <a:off x="728464" y="4002654"/>
          <a:ext cx="3528392" cy="227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0.10992</cdr:x>
      <cdr:y>0.91379</cdr:y>
    </cdr:from>
    <cdr:to>
      <cdr:x>0.61124</cdr:x>
      <cdr:y>0.96825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930ACDDF-6A92-43D5-923A-F006485301FC}"/>
            </a:ext>
          </a:extLst>
        </cdr:cNvPr>
        <cdr:cNvSpPr txBox="1"/>
      </cdr:nvSpPr>
      <cdr:spPr>
        <a:xfrm xmlns:a="http://schemas.openxmlformats.org/drawingml/2006/main">
          <a:off x="773658" y="3816424"/>
          <a:ext cx="3528438" cy="227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dirty="0"/>
            <a:t>Quelle: Testbuchführung BMEL und eigene Berechnungen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80193" cy="4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516" y="0"/>
            <a:ext cx="2880192" cy="4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285226"/>
            <a:ext cx="2880193" cy="4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516" y="9285226"/>
            <a:ext cx="2880192" cy="4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FDE944-9655-45C9-83F9-2B729908F6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893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80193" cy="4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3516" y="0"/>
            <a:ext cx="2880192" cy="4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1838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4059" y="4643399"/>
            <a:ext cx="5317159" cy="43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285226"/>
            <a:ext cx="2880193" cy="4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3516" y="9285226"/>
            <a:ext cx="2880192" cy="4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9" tIns="45205" rIns="90409" bIns="452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91BDF7-2CAC-4BC0-B6B3-52541690CA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965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4577" indent="-282529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0119" indent="-226024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2167" indent="-226024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34215" indent="-226024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86262" indent="-2260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8309" indent="-2260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90357" indent="-2260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2404" indent="-2260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0CE8A10-C13A-44EB-A6D4-CADFC1D25C58}" type="slidenum">
              <a:rPr lang="de-DE" sz="1200"/>
              <a:pPr eaLnBrk="1" hangingPunct="1"/>
              <a:t>1</a:t>
            </a:fld>
            <a:endParaRPr lang="de-D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86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80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22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52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65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73ABB-94B3-4A1E-8B5F-135153543F56}" type="slidenum">
              <a:rPr lang="de-DE"/>
              <a:pPr/>
              <a:t>15</a:t>
            </a:fld>
            <a:endParaRPr lang="de-DE"/>
          </a:p>
        </p:txBody>
      </p:sp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Preise/</a:t>
            </a:r>
            <a:r>
              <a:rPr lang="de-DE" dirty="0" err="1"/>
              <a:t>Betr.mitt.preise</a:t>
            </a:r>
            <a:r>
              <a:rPr lang="de-DE" dirty="0"/>
              <a:t>/</a:t>
            </a:r>
            <a:r>
              <a:rPr lang="de-DE" dirty="0" err="1"/>
              <a:t>Pr.Index</a:t>
            </a:r>
            <a:r>
              <a:rPr lang="de-DE" dirty="0"/>
              <a:t>/</a:t>
            </a:r>
            <a:r>
              <a:rPr lang="de-DE" dirty="0" err="1"/>
              <a:t>BetrMi_EZP</a:t>
            </a:r>
            <a:r>
              <a:rPr lang="de-DE" dirty="0"/>
              <a:t> 00_18</a:t>
            </a:r>
          </a:p>
          <a:p>
            <a:r>
              <a:rPr lang="de-DE" dirty="0" err="1"/>
              <a:t>EZP_BetrMi_Zfs_In</a:t>
            </a:r>
            <a:r>
              <a:rPr lang="de-DE" dirty="0"/>
              <a:t> M 00_18.xls; (2010 = 100 [Stichmonate])</a:t>
            </a:r>
          </a:p>
        </p:txBody>
      </p:sp>
    </p:spTree>
    <p:extLst>
      <p:ext uri="{BB962C8B-B14F-4D97-AF65-F5344CB8AC3E}">
        <p14:creationId xmlns:p14="http://schemas.microsoft.com/office/powerpoint/2010/main" val="4180700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73ABB-94B3-4A1E-8B5F-135153543F56}" type="slidenum">
              <a:rPr lang="de-DE"/>
              <a:pPr/>
              <a:t>16</a:t>
            </a:fld>
            <a:endParaRPr lang="de-DE"/>
          </a:p>
        </p:txBody>
      </p:sp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Preise/</a:t>
            </a:r>
            <a:r>
              <a:rPr lang="de-DE" dirty="0" err="1"/>
              <a:t>Betr.mitt.preise</a:t>
            </a:r>
            <a:r>
              <a:rPr lang="de-DE" dirty="0"/>
              <a:t>/</a:t>
            </a:r>
            <a:r>
              <a:rPr lang="de-DE" dirty="0" err="1"/>
              <a:t>Pr.Index</a:t>
            </a:r>
            <a:r>
              <a:rPr lang="de-DE" dirty="0"/>
              <a:t>/</a:t>
            </a:r>
            <a:r>
              <a:rPr lang="de-DE" dirty="0" err="1"/>
              <a:t>BetrMi_EZP</a:t>
            </a:r>
            <a:r>
              <a:rPr lang="de-DE" dirty="0"/>
              <a:t> 00_18</a:t>
            </a:r>
          </a:p>
          <a:p>
            <a:r>
              <a:rPr lang="de-DE" dirty="0" err="1"/>
              <a:t>EZP_BetrMi_Zfs_In</a:t>
            </a:r>
            <a:r>
              <a:rPr lang="de-DE" dirty="0"/>
              <a:t> M 00_18.xls; (2010 = 100 [Stichmonate])</a:t>
            </a:r>
          </a:p>
        </p:txBody>
      </p:sp>
    </p:spTree>
    <p:extLst>
      <p:ext uri="{BB962C8B-B14F-4D97-AF65-F5344CB8AC3E}">
        <p14:creationId xmlns:p14="http://schemas.microsoft.com/office/powerpoint/2010/main" val="2457341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73ABB-94B3-4A1E-8B5F-135153543F56}" type="slidenum">
              <a:rPr lang="de-DE"/>
              <a:pPr/>
              <a:t>17</a:t>
            </a:fld>
            <a:endParaRPr lang="de-DE"/>
          </a:p>
        </p:txBody>
      </p:sp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Preise/</a:t>
            </a:r>
            <a:r>
              <a:rPr lang="de-DE" dirty="0" err="1"/>
              <a:t>Betr.mitt.preise</a:t>
            </a:r>
            <a:r>
              <a:rPr lang="de-DE" dirty="0"/>
              <a:t>/</a:t>
            </a:r>
            <a:r>
              <a:rPr lang="de-DE" dirty="0" err="1"/>
              <a:t>Pr.Index</a:t>
            </a:r>
            <a:endParaRPr lang="de-DE" dirty="0"/>
          </a:p>
          <a:p>
            <a:r>
              <a:rPr lang="de-DE" dirty="0" err="1"/>
              <a:t>EZP_MF_In</a:t>
            </a:r>
            <a:r>
              <a:rPr lang="de-DE" dirty="0"/>
              <a:t> M 00_18.xls; 2010 = 100 (Stichmonate)</a:t>
            </a:r>
          </a:p>
        </p:txBody>
      </p:sp>
    </p:spTree>
    <p:extLst>
      <p:ext uri="{BB962C8B-B14F-4D97-AF65-F5344CB8AC3E}">
        <p14:creationId xmlns:p14="http://schemas.microsoft.com/office/powerpoint/2010/main" val="184539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49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13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69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47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58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1BDF7-2CAC-4BC0-B6B3-52541690CA5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48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1BDF7-2CAC-4BC0-B6B3-52541690CA5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9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Ausw_TBN_BF_RF_ABL_NBL_BZ_AB_2021_9_2.xlsx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91BDF7-2CAC-4BC0-B6B3-52541690CA5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30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0089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/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462463"/>
            <a:ext cx="6400800" cy="114141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027988" y="6638925"/>
            <a:ext cx="647700" cy="174625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276D90-093E-46CE-BDC8-E8010C342A9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2725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27740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30528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2505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895600" y="64008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D1D623-DECD-4ABB-A65D-37376BA2079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42751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0089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1800"/>
          </a:p>
        </p:txBody>
      </p:sp>
      <p:sp>
        <p:nvSpPr>
          <p:cNvPr id="1027" name="Text Box 6"/>
          <p:cNvSpPr txBox="1">
            <a:spLocks noChangeArrowheads="1"/>
          </p:cNvSpPr>
          <p:nvPr/>
        </p:nvSpPr>
        <p:spPr bwMode="auto">
          <a:xfrm>
            <a:off x="250825" y="25082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de-DE" sz="180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54737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64904"/>
            <a:ext cx="8229600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1" name="Textfeld 1"/>
          <p:cNvSpPr txBox="1">
            <a:spLocks noChangeArrowheads="1"/>
          </p:cNvSpPr>
          <p:nvPr/>
        </p:nvSpPr>
        <p:spPr bwMode="auto">
          <a:xfrm>
            <a:off x="827585" y="6525344"/>
            <a:ext cx="74168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/>
              <a:t>Dr. J. Degner                                                Artikel für die Bauernzeitung                                                Erfurt, 2.9.2021       </a:t>
            </a:r>
            <a:r>
              <a:rPr lang="de-DE" sz="1100" baseline="0" dirty="0"/>
              <a:t> </a:t>
            </a:r>
            <a:r>
              <a:rPr lang="de-DE" sz="1100" dirty="0"/>
              <a:t>           </a:t>
            </a:r>
          </a:p>
        </p:txBody>
      </p:sp>
      <p:sp>
        <p:nvSpPr>
          <p:cNvPr id="1032" name="Textfeld 2"/>
          <p:cNvSpPr txBox="1">
            <a:spLocks noChangeArrowheads="1"/>
          </p:cNvSpPr>
          <p:nvPr/>
        </p:nvSpPr>
        <p:spPr bwMode="auto">
          <a:xfrm>
            <a:off x="180410" y="6478231"/>
            <a:ext cx="8651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DA2D1B0-5BF2-48E0-913D-09B480AE1778}" type="slidenum">
              <a:rPr lang="de-DE" sz="1100" smtClean="0"/>
              <a:pPr eaLnBrk="1" hangingPunct="1">
                <a:defRPr/>
              </a:pPr>
              <a:t>‹Nr.›</a:t>
            </a:fld>
            <a:endParaRPr lang="de-DE" sz="11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321013" y="6497197"/>
            <a:ext cx="835342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9" r:id="rId2"/>
    <p:sldLayoutId id="2147484020" r:id="rId3"/>
    <p:sldLayoutId id="2147484021" r:id="rId4"/>
    <p:sldLayoutId id="2147484029" r:id="rId5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780928"/>
            <a:ext cx="8497888" cy="1152128"/>
          </a:xfrm>
        </p:spPr>
        <p:txBody>
          <a:bodyPr/>
          <a:lstStyle/>
          <a:p>
            <a:pPr eaLnBrk="1" hangingPunct="1"/>
            <a:r>
              <a:rPr lang="de-DE" dirty="0">
                <a:solidFill>
                  <a:schemeClr val="tx1"/>
                </a:solidFill>
              </a:rPr>
              <a:t>Vergleich von west- sowie ostdeutschen landwirtschaftlichen Haupterwerbsbetrieben und juristischen Personen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(Ackerbau)    </a:t>
            </a:r>
            <a:endParaRPr lang="de-DE" dirty="0"/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331640" y="4627721"/>
            <a:ext cx="6480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600" dirty="0"/>
              <a:t>Artikel für die Bauernzeitung September 2021</a:t>
            </a:r>
          </a:p>
          <a:p>
            <a:pPr algn="ctr" eaLnBrk="1" hangingPunct="1"/>
            <a:r>
              <a:rPr lang="de-DE" sz="1600" dirty="0"/>
              <a:t>Dr. J. Degner  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3347864" y="5877272"/>
            <a:ext cx="2160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dirty="0"/>
              <a:t>Erfurt, den 2.9.2021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488832" cy="789260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Einkommen </a:t>
            </a:r>
            <a:r>
              <a:rPr lang="de-DE" dirty="0">
                <a:latin typeface="Arial" charset="0"/>
              </a:rPr>
              <a:t>von</a:t>
            </a:r>
            <a:r>
              <a:rPr lang="de-DE" sz="2000" dirty="0">
                <a:latin typeface="Arial" charset="0"/>
              </a:rPr>
              <a:t> Ackerbaubetrieben unterschiedlicher Rechtsformen in Deutschland 2011… 2020</a:t>
            </a:r>
            <a:br>
              <a:rPr lang="de-DE" sz="2000" dirty="0">
                <a:latin typeface="Arial" charset="0"/>
              </a:rPr>
            </a:br>
            <a:r>
              <a:rPr lang="de-DE" sz="1600" dirty="0">
                <a:latin typeface="Arial" charset="0"/>
              </a:rPr>
              <a:t> (Ordentliches Ergebnis + Personalaufwand) </a:t>
            </a:r>
            <a:endParaRPr lang="de-DE" sz="1600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F4E45976-F08D-41FE-AA6E-2A795AAB538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6813134"/>
              </p:ext>
            </p:extLst>
          </p:nvPr>
        </p:nvGraphicFramePr>
        <p:xfrm>
          <a:off x="805372" y="1700808"/>
          <a:ext cx="7488832" cy="411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5219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789260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Kalkuliertes Einkommen </a:t>
            </a:r>
            <a:r>
              <a:rPr lang="de-DE" sz="1600" dirty="0">
                <a:latin typeface="Arial" charset="0"/>
              </a:rPr>
              <a:t>(ohne Direktzahlungen) </a:t>
            </a:r>
            <a:r>
              <a:rPr lang="de-DE" dirty="0">
                <a:latin typeface="Arial" charset="0"/>
              </a:rPr>
              <a:t>von</a:t>
            </a:r>
            <a:r>
              <a:rPr lang="de-DE" sz="2000" dirty="0">
                <a:latin typeface="Arial" charset="0"/>
              </a:rPr>
              <a:t> Ackerbaubetrieben unterschiedlicher Rechtsformen in Deutschland 2011… 2020</a:t>
            </a:r>
            <a:br>
              <a:rPr lang="de-DE" sz="2000" dirty="0">
                <a:latin typeface="Arial" charset="0"/>
              </a:rPr>
            </a:br>
            <a:r>
              <a:rPr lang="de-DE" sz="1600" dirty="0">
                <a:latin typeface="Arial" charset="0"/>
              </a:rPr>
              <a:t> (Ordentliches Ergebnis – Direktzahlungen + Personalaufwand) </a:t>
            </a:r>
            <a:endParaRPr lang="de-DE" sz="1600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7317E03C-0109-4144-BD45-F5A9D7A5822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479527"/>
              </p:ext>
            </p:extLst>
          </p:nvPr>
        </p:nvGraphicFramePr>
        <p:xfrm>
          <a:off x="1062038" y="1844824"/>
          <a:ext cx="703835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427384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04856" cy="789260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Relative Faktorentlohnung</a:t>
            </a:r>
            <a:r>
              <a:rPr lang="de-DE" sz="2000" dirty="0">
                <a:latin typeface="Arial" charset="0"/>
              </a:rPr>
              <a:t> i</a:t>
            </a:r>
            <a:r>
              <a:rPr lang="de-DE" dirty="0">
                <a:latin typeface="Arial" charset="0"/>
              </a:rPr>
              <a:t>n</a:t>
            </a:r>
            <a:r>
              <a:rPr lang="de-DE" sz="2000" dirty="0">
                <a:latin typeface="Arial" charset="0"/>
              </a:rPr>
              <a:t> Ackerbaubetrieben unterschiedlicher Rechtsformen in Deutschland 2011… 2020</a:t>
            </a:r>
            <a:br>
              <a:rPr lang="de-DE" sz="2000" dirty="0">
                <a:latin typeface="Arial" charset="0"/>
              </a:rPr>
            </a:br>
            <a:r>
              <a:rPr lang="de-DE" sz="1600" dirty="0">
                <a:latin typeface="Arial" charset="0"/>
              </a:rPr>
              <a:t> (Basis Ordentliches Ergebnis) </a:t>
            </a:r>
            <a:endParaRPr lang="de-DE" sz="1600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06820071-D381-4898-AF6F-3AC7C693326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4364356"/>
              </p:ext>
            </p:extLst>
          </p:nvPr>
        </p:nvGraphicFramePr>
        <p:xfrm>
          <a:off x="1088827" y="1844824"/>
          <a:ext cx="6966346" cy="42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50974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861268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Kalkulierte relative Faktorentlohnung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1600" dirty="0">
                <a:latin typeface="Arial" charset="0"/>
              </a:rPr>
              <a:t>(ohne Direktzahlungen) </a:t>
            </a:r>
            <a:r>
              <a:rPr lang="de-DE" dirty="0">
                <a:latin typeface="Arial" charset="0"/>
              </a:rPr>
              <a:t>in Ackerbau-betrieben unterschiedlicher Rechtsformen in Deutschland 2011… 2020</a:t>
            </a:r>
            <a:br>
              <a:rPr lang="de-DE" sz="2000" dirty="0">
                <a:latin typeface="Arial" charset="0"/>
              </a:rPr>
            </a:br>
            <a:r>
              <a:rPr lang="de-DE" sz="1600" dirty="0">
                <a:latin typeface="Arial" charset="0"/>
              </a:rPr>
              <a:t> (Basis Ordentliches Ergebnis – Direktzahlungen) </a:t>
            </a:r>
            <a:endParaRPr lang="de-DE" sz="1600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5CAFCCBF-3030-4D1F-88BD-BC23ADE0316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7756613"/>
              </p:ext>
            </p:extLst>
          </p:nvPr>
        </p:nvGraphicFramePr>
        <p:xfrm>
          <a:off x="980815" y="1772816"/>
          <a:ext cx="7182370" cy="410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35676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Landwirtschaftliche Nutzflächen in Ackerbaubetrieben unterschiedlicher Rechtsform in Deutschland 2011… 2020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D75DE0-D28B-4C08-B7DF-E98314C5114D}"/>
              </a:ext>
            </a:extLst>
          </p:cNvPr>
          <p:cNvSpPr txBox="1"/>
          <p:nvPr/>
        </p:nvSpPr>
        <p:spPr>
          <a:xfrm>
            <a:off x="1062037" y="5949280"/>
            <a:ext cx="223224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/>
              <a:t>Quelle: </a:t>
            </a:r>
            <a:r>
              <a:rPr lang="de-DE" sz="1100" dirty="0" err="1"/>
              <a:t>Tesbuchführung</a:t>
            </a:r>
            <a:r>
              <a:rPr lang="de-DE" sz="1100" dirty="0"/>
              <a:t> BMEL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21831837-D9A4-4C51-A5FD-769B4B2882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3898832"/>
              </p:ext>
            </p:extLst>
          </p:nvPr>
        </p:nvGraphicFramePr>
        <p:xfrm>
          <a:off x="1062037" y="1412776"/>
          <a:ext cx="7039049" cy="446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66778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735013" y="1463675"/>
          <a:ext cx="8034337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09379" name="Text Box 3"/>
          <p:cNvSpPr txBox="1">
            <a:spLocks noChangeArrowheads="1"/>
          </p:cNvSpPr>
          <p:nvPr/>
        </p:nvSpPr>
        <p:spPr bwMode="auto">
          <a:xfrm>
            <a:off x="827088" y="5734050"/>
            <a:ext cx="216058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de-DE" sz="1000" b="0" i="1">
                <a:solidFill>
                  <a:schemeClr val="tx1"/>
                </a:solidFill>
                <a:latin typeface="Arial" charset="0"/>
              </a:rPr>
              <a:t>Quelle: Statistisches Bundesamt</a:t>
            </a:r>
          </a:p>
        </p:txBody>
      </p:sp>
      <p:sp>
        <p:nvSpPr>
          <p:cNvPr id="150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-288032" y="144686"/>
            <a:ext cx="6516216" cy="908050"/>
          </a:xfrm>
          <a:noFill/>
          <a:ln/>
        </p:spPr>
        <p:txBody>
          <a:bodyPr/>
          <a:lstStyle/>
          <a:p>
            <a:pPr algn="ctr"/>
            <a:r>
              <a:rPr lang="de-DE" sz="1800" dirty="0">
                <a:latin typeface="Arial" charset="0"/>
              </a:rPr>
              <a:t>Entwicklung landwirtschaftlicher Erzeuger- und Betriebsmittelpreise in Deutschland 2000… 2018</a:t>
            </a:r>
          </a:p>
        </p:txBody>
      </p:sp>
    </p:spTree>
    <p:extLst>
      <p:ext uri="{BB962C8B-B14F-4D97-AF65-F5344CB8AC3E}">
        <p14:creationId xmlns:p14="http://schemas.microsoft.com/office/powerpoint/2010/main" val="3610010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735013" y="1463675"/>
          <a:ext cx="8034337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09379" name="Text Box 3"/>
          <p:cNvSpPr txBox="1">
            <a:spLocks noChangeArrowheads="1"/>
          </p:cNvSpPr>
          <p:nvPr/>
        </p:nvSpPr>
        <p:spPr bwMode="auto">
          <a:xfrm>
            <a:off x="827088" y="5734050"/>
            <a:ext cx="216058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de-DE" sz="1000" b="0" i="1">
                <a:solidFill>
                  <a:schemeClr val="tx1"/>
                </a:solidFill>
                <a:latin typeface="Arial" charset="0"/>
              </a:rPr>
              <a:t>Quelle: Statistisches Bundesamt</a:t>
            </a:r>
          </a:p>
        </p:txBody>
      </p:sp>
      <p:sp>
        <p:nvSpPr>
          <p:cNvPr id="150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-288032" y="144686"/>
            <a:ext cx="6516216" cy="908050"/>
          </a:xfrm>
          <a:noFill/>
          <a:ln/>
        </p:spPr>
        <p:txBody>
          <a:bodyPr/>
          <a:lstStyle/>
          <a:p>
            <a:pPr algn="ctr"/>
            <a:r>
              <a:rPr lang="de-DE" sz="1800" dirty="0">
                <a:latin typeface="Arial" charset="0"/>
              </a:rPr>
              <a:t>Entwicklung landwirtschaftlicher Erzeuger- und Betriebsmittelpreise in Deutschland 2000… 2018</a:t>
            </a:r>
          </a:p>
        </p:txBody>
      </p:sp>
    </p:spTree>
    <p:extLst>
      <p:ext uri="{BB962C8B-B14F-4D97-AF65-F5344CB8AC3E}">
        <p14:creationId xmlns:p14="http://schemas.microsoft.com/office/powerpoint/2010/main" val="247926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576" y="1556792"/>
          <a:ext cx="8034337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09379" name="Text Box 3"/>
          <p:cNvSpPr txBox="1">
            <a:spLocks noChangeArrowheads="1"/>
          </p:cNvSpPr>
          <p:nvPr/>
        </p:nvSpPr>
        <p:spPr bwMode="auto">
          <a:xfrm>
            <a:off x="827088" y="5734050"/>
            <a:ext cx="216058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de-DE" sz="1000" b="0" i="1">
                <a:solidFill>
                  <a:schemeClr val="tx1"/>
                </a:solidFill>
                <a:latin typeface="Arial" charset="0"/>
              </a:rPr>
              <a:t>Quelle: Statistisches Bundesamt</a:t>
            </a:r>
          </a:p>
        </p:txBody>
      </p:sp>
      <p:sp>
        <p:nvSpPr>
          <p:cNvPr id="150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71351" y="111101"/>
            <a:ext cx="5832648" cy="908050"/>
          </a:xfrm>
          <a:noFill/>
          <a:ln/>
        </p:spPr>
        <p:txBody>
          <a:bodyPr/>
          <a:lstStyle/>
          <a:p>
            <a:pPr algn="ctr"/>
            <a:r>
              <a:rPr lang="de-DE" sz="1800" dirty="0">
                <a:latin typeface="Arial" charset="0"/>
              </a:rPr>
              <a:t>Entwicklung landwirtschaftlicher Erzeugerpreise von Marktfrüchten in Deutschland 2000… 2018</a:t>
            </a:r>
          </a:p>
        </p:txBody>
      </p:sp>
    </p:spTree>
    <p:extLst>
      <p:ext uri="{BB962C8B-B14F-4D97-AF65-F5344CB8AC3E}">
        <p14:creationId xmlns:p14="http://schemas.microsoft.com/office/powerpoint/2010/main" val="35693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560840" cy="719137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Landwirtschaftliche Nutzflächen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548F1C0B-F1B7-4FDF-ADAA-AB612B0A40E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18041089"/>
              </p:ext>
            </p:extLst>
          </p:nvPr>
        </p:nvGraphicFramePr>
        <p:xfrm>
          <a:off x="855839" y="1544252"/>
          <a:ext cx="77768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20341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Anteil Pacht</a:t>
            </a:r>
            <a:r>
              <a:rPr lang="de-DE" sz="2000" dirty="0">
                <a:latin typeface="Arial" charset="0"/>
              </a:rPr>
              <a:t>flächen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548F1C0B-F1B7-4FDF-ADAA-AB612B0A40E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3400360"/>
              </p:ext>
            </p:extLst>
          </p:nvPr>
        </p:nvGraphicFramePr>
        <p:xfrm>
          <a:off x="827584" y="1844824"/>
          <a:ext cx="7776864" cy="403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46998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Pachtpreise</a:t>
            </a:r>
            <a:r>
              <a:rPr lang="de-DE" sz="2000" dirty="0">
                <a:latin typeface="Arial" charset="0"/>
              </a:rPr>
              <a:t>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548F1C0B-F1B7-4FDF-ADAA-AB612B0A40E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5827285"/>
              </p:ext>
            </p:extLst>
          </p:nvPr>
        </p:nvGraphicFramePr>
        <p:xfrm>
          <a:off x="834716" y="1879143"/>
          <a:ext cx="7776864" cy="403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76660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416824" cy="719137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Arbeitskräftebesatz</a:t>
            </a:r>
            <a:r>
              <a:rPr lang="de-DE" sz="2000" dirty="0">
                <a:latin typeface="Arial" charset="0"/>
              </a:rPr>
              <a:t>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3B55CFD0-ED71-4AA8-BB96-ED37D6796F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1948182"/>
              </p:ext>
            </p:extLst>
          </p:nvPr>
        </p:nvGraphicFramePr>
        <p:xfrm>
          <a:off x="1043608" y="1916832"/>
          <a:ext cx="727280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51341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Bilanzvermögen</a:t>
            </a:r>
            <a:r>
              <a:rPr lang="de-DE" sz="2000" dirty="0">
                <a:latin typeface="Arial" charset="0"/>
              </a:rPr>
              <a:t>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14" name="Inhaltsplatzhalter 13">
            <a:extLst>
              <a:ext uri="{FF2B5EF4-FFF2-40B4-BE49-F238E27FC236}">
                <a16:creationId xmlns:a16="http://schemas.microsoft.com/office/drawing/2014/main" id="{F0FEB862-743B-4630-8E28-BCC546AE4A8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9774978"/>
              </p:ext>
            </p:extLst>
          </p:nvPr>
        </p:nvGraphicFramePr>
        <p:xfrm>
          <a:off x="1115616" y="1916832"/>
          <a:ext cx="6912768" cy="417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53596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dirty="0">
                <a:latin typeface="Arial" charset="0"/>
              </a:rPr>
              <a:t>Bilanzvermögen</a:t>
            </a:r>
            <a:r>
              <a:rPr lang="de-DE" sz="2000" dirty="0">
                <a:latin typeface="Arial" charset="0"/>
              </a:rPr>
              <a:t> techn. Anl./Masch. </a:t>
            </a:r>
            <a:r>
              <a:rPr lang="de-DE" dirty="0">
                <a:latin typeface="Arial" charset="0"/>
              </a:rPr>
              <a:t>u</a:t>
            </a:r>
            <a:r>
              <a:rPr lang="de-DE" sz="2000" dirty="0">
                <a:latin typeface="Arial" charset="0"/>
              </a:rPr>
              <a:t>. Gebäude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B39C543D-1A28-46E5-A1FB-30AF5AA995F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4020234"/>
              </p:ext>
            </p:extLst>
          </p:nvPr>
        </p:nvGraphicFramePr>
        <p:xfrm>
          <a:off x="728787" y="1556792"/>
          <a:ext cx="768642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938884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273503" cy="719137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Anbauverhältnis in Ackerbaubetrieben unterschiedlicher Rechtsformen in Deutschland 2011… 2020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D492499-AA3A-4487-B942-EB276CC1E0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2681C7F-1F45-4DED-9F10-F11D28364B82}"/>
              </a:ext>
            </a:extLst>
          </p:cNvPr>
          <p:cNvGrpSpPr/>
          <p:nvPr/>
        </p:nvGrpSpPr>
        <p:grpSpPr>
          <a:xfrm>
            <a:off x="218819" y="1892300"/>
            <a:ext cx="8817677" cy="3996159"/>
            <a:chOff x="-47262" y="0"/>
            <a:chExt cx="12744088" cy="4552961"/>
          </a:xfrm>
        </p:grpSpPr>
        <p:graphicFrame>
          <p:nvGraphicFramePr>
            <p:cNvPr id="14" name="Diagramm 13">
              <a:extLst>
                <a:ext uri="{FF2B5EF4-FFF2-40B4-BE49-F238E27FC236}">
                  <a16:creationId xmlns:a16="http://schemas.microsoft.com/office/drawing/2014/main" id="{2B6605C1-6E44-4EBB-B8FC-D219328C852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19050"/>
            <a:ext cx="3971925" cy="43529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5" name="Diagramm 14">
              <a:extLst>
                <a:ext uri="{FF2B5EF4-FFF2-40B4-BE49-F238E27FC236}">
                  <a16:creationId xmlns:a16="http://schemas.microsoft.com/office/drawing/2014/main" id="{D896C183-78B0-41E1-9324-B92F484C177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0093641"/>
                </p:ext>
              </p:extLst>
            </p:nvPr>
          </p:nvGraphicFramePr>
          <p:xfrm>
            <a:off x="3943350" y="9525"/>
            <a:ext cx="4572000" cy="45434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6" name="Diagramm 15">
              <a:extLst>
                <a:ext uri="{FF2B5EF4-FFF2-40B4-BE49-F238E27FC236}">
                  <a16:creationId xmlns:a16="http://schemas.microsoft.com/office/drawing/2014/main" id="{7EFC643A-3003-4C46-8429-908A49E64FE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524876" y="9525"/>
            <a:ext cx="4143375" cy="4381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7" name="Diagramm 16">
              <a:extLst>
                <a:ext uri="{FF2B5EF4-FFF2-40B4-BE49-F238E27FC236}">
                  <a16:creationId xmlns:a16="http://schemas.microsoft.com/office/drawing/2014/main" id="{B6D91C81-A510-46CD-8F6B-E77FFA5A35B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95076748"/>
                </p:ext>
              </p:extLst>
            </p:nvPr>
          </p:nvGraphicFramePr>
          <p:xfrm>
            <a:off x="-47262" y="38102"/>
            <a:ext cx="4019187" cy="44958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8" name="Diagramm 17">
              <a:extLst>
                <a:ext uri="{FF2B5EF4-FFF2-40B4-BE49-F238E27FC236}">
                  <a16:creationId xmlns:a16="http://schemas.microsoft.com/office/drawing/2014/main" id="{68A9DA58-3BC3-40EB-B376-1B7E7FF5A65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7833680"/>
                </p:ext>
              </p:extLst>
            </p:nvPr>
          </p:nvGraphicFramePr>
          <p:xfrm>
            <a:off x="8553451" y="0"/>
            <a:ext cx="4143375" cy="45529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4862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F482E-F235-4FA6-B601-EA3331A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719137"/>
          </a:xfrm>
        </p:spPr>
        <p:txBody>
          <a:bodyPr/>
          <a:lstStyle/>
          <a:p>
            <a:r>
              <a:rPr lang="de-DE" sz="2000" dirty="0">
                <a:latin typeface="Arial" charset="0"/>
              </a:rPr>
              <a:t>Betrie</a:t>
            </a:r>
            <a:r>
              <a:rPr lang="de-DE" dirty="0">
                <a:latin typeface="Arial" charset="0"/>
              </a:rPr>
              <a:t>bliche Erträge und Aufwendungen</a:t>
            </a:r>
            <a:r>
              <a:rPr lang="de-DE" sz="2000" dirty="0">
                <a:latin typeface="Arial" charset="0"/>
              </a:rPr>
              <a:t> in Ackerbaubetrieben unterschiedlicher Rechtsformen in Deutschland 2011… 2020</a:t>
            </a:r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8867DC40-2D83-436A-A597-17A716DCE03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7754403"/>
              </p:ext>
            </p:extLst>
          </p:nvPr>
        </p:nvGraphicFramePr>
        <p:xfrm>
          <a:off x="719572" y="1844824"/>
          <a:ext cx="7704856" cy="417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97494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andDes_akt 2014_11_27">
  <a:themeElements>
    <a:clrScheme name="6_Standarddesign 1">
      <a:dk1>
        <a:srgbClr val="000000"/>
      </a:dk1>
      <a:lt1>
        <a:srgbClr val="FFFFFF"/>
      </a:lt1>
      <a:dk2>
        <a:srgbClr val="0089C1"/>
      </a:dk2>
      <a:lt2>
        <a:srgbClr val="808080"/>
      </a:lt2>
      <a:accent1>
        <a:srgbClr val="6AB023"/>
      </a:accent1>
      <a:accent2>
        <a:srgbClr val="C9D30E"/>
      </a:accent2>
      <a:accent3>
        <a:srgbClr val="FFFFFF"/>
      </a:accent3>
      <a:accent4>
        <a:srgbClr val="000000"/>
      </a:accent4>
      <a:accent5>
        <a:srgbClr val="B9D4AC"/>
      </a:accent5>
      <a:accent6>
        <a:srgbClr val="B6BF0C"/>
      </a:accent6>
      <a:hlink>
        <a:srgbClr val="F18C00"/>
      </a:hlink>
      <a:folHlink>
        <a:srgbClr val="FFCC00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Standarddesign 1">
        <a:dk1>
          <a:srgbClr val="000000"/>
        </a:dk1>
        <a:lt1>
          <a:srgbClr val="FFFFFF"/>
        </a:lt1>
        <a:dk2>
          <a:srgbClr val="0089C1"/>
        </a:dk2>
        <a:lt2>
          <a:srgbClr val="808080"/>
        </a:lt2>
        <a:accent1>
          <a:srgbClr val="6AB023"/>
        </a:accent1>
        <a:accent2>
          <a:srgbClr val="C9D30E"/>
        </a:accent2>
        <a:accent3>
          <a:srgbClr val="FFFFFF"/>
        </a:accent3>
        <a:accent4>
          <a:srgbClr val="000000"/>
        </a:accent4>
        <a:accent5>
          <a:srgbClr val="B9D4AC"/>
        </a:accent5>
        <a:accent6>
          <a:srgbClr val="B6BF0C"/>
        </a:accent6>
        <a:hlink>
          <a:srgbClr val="F18C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747</Words>
  <Application>Microsoft Office PowerPoint</Application>
  <PresentationFormat>Bildschirmpräsentation (4:3)</PresentationFormat>
  <Paragraphs>95</Paragraphs>
  <Slides>17</Slides>
  <Notes>17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StandDes_akt 2014_11_27</vt:lpstr>
      <vt:lpstr>Vergleich von west- sowie ostdeutschen landwirtschaftlichen Haupterwerbsbetrieben und juristischen Personen (Ackerbau)    </vt:lpstr>
      <vt:lpstr>Landwirtschaftliche Nutzflächen in Ackerbaubetrieben unterschiedlicher Rechtsformen in Deutschland 2011… 2020</vt:lpstr>
      <vt:lpstr>Anteil Pachtflächen in Ackerbaubetrieben unterschiedlicher Rechtsformen in Deutschland 2011… 2020</vt:lpstr>
      <vt:lpstr>Pachtpreise in Ackerbaubetrieben unterschiedlicher Rechtsformen in Deutschland 2011… 2020</vt:lpstr>
      <vt:lpstr>Arbeitskräftebesatz in Ackerbaubetrieben unterschiedlicher Rechtsformen in Deutschland 2011… 2020</vt:lpstr>
      <vt:lpstr>Bilanzvermögen in Ackerbaubetrieben unterschiedlicher Rechtsformen in Deutschland 2011… 2020</vt:lpstr>
      <vt:lpstr>Bilanzvermögen techn. Anl./Masch. u. Gebäude in Ackerbaubetrieben unterschiedlicher Rechtsformen in Deutschland 2011… 2020</vt:lpstr>
      <vt:lpstr>Anbauverhältnis in Ackerbaubetrieben unterschiedlicher Rechtsformen in Deutschland 2011… 2020</vt:lpstr>
      <vt:lpstr>Betriebliche Erträge und Aufwendungen in Ackerbaubetrieben unterschiedlicher Rechtsformen in Deutschland 2011… 2020</vt:lpstr>
      <vt:lpstr>Einkommen von Ackerbaubetrieben unterschiedlicher Rechtsformen in Deutschland 2011… 2020  (Ordentliches Ergebnis + Personalaufwand) </vt:lpstr>
      <vt:lpstr>Kalkuliertes Einkommen (ohne Direktzahlungen) von Ackerbaubetrieben unterschiedlicher Rechtsformen in Deutschland 2011… 2020  (Ordentliches Ergebnis – Direktzahlungen + Personalaufwand) </vt:lpstr>
      <vt:lpstr>Relative Faktorentlohnung in Ackerbaubetrieben unterschiedlicher Rechtsformen in Deutschland 2011… 2020  (Basis Ordentliches Ergebnis) </vt:lpstr>
      <vt:lpstr>Kalkulierte relative Faktorentlohnung (ohne Direktzahlungen) in Ackerbau-betrieben unterschiedlicher Rechtsformen in Deutschland 2011… 2020  (Basis Ordentliches Ergebnis – Direktzahlungen) </vt:lpstr>
      <vt:lpstr>Landwirtschaftliche Nutzflächen in Ackerbaubetrieben unterschiedlicher Rechtsform in Deutschland 2011… 2020</vt:lpstr>
      <vt:lpstr>Entwicklung landwirtschaftlicher Erzeuger- und Betriebsmittelpreise in Deutschland 2000… 2018</vt:lpstr>
      <vt:lpstr>Entwicklung landwirtschaftlicher Erzeuger- und Betriebsmittelpreise in Deutschland 2000… 2018</vt:lpstr>
      <vt:lpstr>Entwicklung landwirtschaftlicher Erzeugerpreise von Marktfrüchten in Deutschland 2000…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Ausw_TBN_BF_RF_ABL_NBL_BZ_AB_2021_9_2.pptx</dc:title>
  <dc:subject>AK_Ausst_AB_KTBL_KU_Arge_BW_2021_4_22.pptx</dc:subject>
  <dc:creator>Degner</dc:creator>
  <dc:description>Preisent_Getr_M_Term_Nord TH 2019_3_15.pptx</dc:description>
  <cp:lastModifiedBy>Annelie Neumann</cp:lastModifiedBy>
  <cp:revision>1151</cp:revision>
  <cp:lastPrinted>2021-04-22T10:28:05Z</cp:lastPrinted>
  <dcterms:created xsi:type="dcterms:W3CDTF">2012-09-14T05:06:18Z</dcterms:created>
  <dcterms:modified xsi:type="dcterms:W3CDTF">2021-10-11T09:37:45Z</dcterms:modified>
</cp:coreProperties>
</file>